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1" r:id="rId4"/>
    <p:sldId id="259" r:id="rId5"/>
    <p:sldId id="264" r:id="rId6"/>
    <p:sldId id="845" r:id="rId7"/>
    <p:sldId id="274" r:id="rId8"/>
    <p:sldId id="275" r:id="rId9"/>
    <p:sldId id="848" r:id="rId10"/>
    <p:sldId id="846" r:id="rId11"/>
    <p:sldId id="847" r:id="rId12"/>
    <p:sldId id="849" r:id="rId13"/>
    <p:sldId id="850" r:id="rId14"/>
    <p:sldId id="263" r:id="rId15"/>
    <p:sldId id="808" r:id="rId16"/>
    <p:sldId id="807" r:id="rId17"/>
    <p:sldId id="265" r:id="rId18"/>
    <p:sldId id="806" r:id="rId19"/>
    <p:sldId id="805" r:id="rId20"/>
    <p:sldId id="276" r:id="rId21"/>
    <p:sldId id="809" r:id="rId22"/>
    <p:sldId id="844" r:id="rId23"/>
    <p:sldId id="810" r:id="rId24"/>
    <p:sldId id="811" r:id="rId25"/>
    <p:sldId id="813" r:id="rId26"/>
    <p:sldId id="27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Roboto Light" panose="020B0604020202020204" charset="0"/>
      <p:regular r:id="rId45"/>
      <p:bold r:id="rId46"/>
      <p:italic r:id="rId47"/>
      <p:boldItalic r:id="rId48"/>
    </p:embeddedFont>
    <p:embeddedFont>
      <p:font typeface="Roboto Medium" panose="020B0604020202020204" charset="0"/>
      <p:regular r:id="rId49"/>
      <p:bold r:id="rId50"/>
      <p:italic r:id="rId51"/>
      <p:boldItalic r:id="rId52"/>
    </p:embeddedFont>
    <p:embeddedFont>
      <p:font typeface="Roboto Slab" panose="020B0604020202020204" charset="0"/>
      <p:regular r:id="rId53"/>
      <p:bold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hBBqepQmViqoVseU6M0QqpkA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24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89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04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77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882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85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52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34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725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48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211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277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385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0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30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4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21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24"/>
          <p:cNvSpPr/>
          <p:nvPr/>
        </p:nvSpPr>
        <p:spPr>
          <a:xfrm flipH="1">
            <a:off x="1699640" y="-4484179"/>
            <a:ext cx="8968360" cy="8968358"/>
          </a:xfrm>
          <a:prstGeom prst="ellipse">
            <a:avLst/>
          </a:prstGeom>
          <a:noFill/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7;p24"/>
          <p:cNvSpPr/>
          <p:nvPr/>
        </p:nvSpPr>
        <p:spPr>
          <a:xfrm flipH="1">
            <a:off x="2529345" y="-3586264"/>
            <a:ext cx="7172533" cy="7172532"/>
          </a:xfrm>
          <a:prstGeom prst="ellipse">
            <a:avLst/>
          </a:prstGeom>
          <a:noFill/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4"/>
          <p:cNvSpPr/>
          <p:nvPr/>
        </p:nvSpPr>
        <p:spPr>
          <a:xfrm flipH="1">
            <a:off x="2388628" y="2626455"/>
            <a:ext cx="1100530" cy="1100530"/>
          </a:xfrm>
          <a:prstGeom prst="ellipse">
            <a:avLst/>
          </a:prstGeom>
          <a:solidFill>
            <a:schemeClr val="lt1"/>
          </a:solidFill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24"/>
          <p:cNvSpPr/>
          <p:nvPr/>
        </p:nvSpPr>
        <p:spPr>
          <a:xfrm flipH="1">
            <a:off x="8759853" y="967581"/>
            <a:ext cx="1100530" cy="1100530"/>
          </a:xfrm>
          <a:prstGeom prst="ellipse">
            <a:avLst/>
          </a:prstGeom>
          <a:solidFill>
            <a:schemeClr val="lt1"/>
          </a:solidFill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8153" y="105699"/>
            <a:ext cx="918000" cy="9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149" y="1754843"/>
            <a:ext cx="234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6743" y="1300439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69757">
            <a:off x="8858980" y="5047198"/>
            <a:ext cx="1760086" cy="171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13361" y="-454575"/>
            <a:ext cx="2313000" cy="12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/>
          <p:nvPr/>
        </p:nvSpPr>
        <p:spPr>
          <a:xfrm>
            <a:off x="7416848" y="3435374"/>
            <a:ext cx="4775153" cy="3422626"/>
          </a:xfrm>
          <a:custGeom>
            <a:avLst/>
            <a:gdLst/>
            <a:ahLst/>
            <a:cxnLst/>
            <a:rect l="l" t="t" r="r" b="b"/>
            <a:pathLst>
              <a:path w="4775153" h="3422626" extrusionOk="0">
                <a:moveTo>
                  <a:pt x="4775153" y="0"/>
                </a:moveTo>
                <a:lnTo>
                  <a:pt x="4775153" y="3422626"/>
                </a:lnTo>
                <a:lnTo>
                  <a:pt x="0" y="3422626"/>
                </a:lnTo>
                <a:lnTo>
                  <a:pt x="105671" y="3403755"/>
                </a:lnTo>
                <a:cubicBezTo>
                  <a:pt x="2037055" y="3008537"/>
                  <a:pt x="3677907" y="1815733"/>
                  <a:pt x="4669064" y="184507"/>
                </a:cubicBezTo>
                <a:lnTo>
                  <a:pt x="4775153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7189" y="5593231"/>
            <a:ext cx="1684762" cy="1163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/>
          <p:nvPr/>
        </p:nvSpPr>
        <p:spPr>
          <a:xfrm>
            <a:off x="0" y="3367157"/>
            <a:ext cx="4814378" cy="3490843"/>
          </a:xfrm>
          <a:custGeom>
            <a:avLst/>
            <a:gdLst/>
            <a:ahLst/>
            <a:cxnLst/>
            <a:rect l="l" t="t" r="r" b="b"/>
            <a:pathLst>
              <a:path w="4814378" h="3490843" extrusionOk="0">
                <a:moveTo>
                  <a:pt x="0" y="0"/>
                </a:moveTo>
                <a:lnTo>
                  <a:pt x="145313" y="252724"/>
                </a:lnTo>
                <a:cubicBezTo>
                  <a:pt x="1136470" y="1883950"/>
                  <a:pt x="2777322" y="3076754"/>
                  <a:pt x="4708706" y="3471972"/>
                </a:cubicBezTo>
                <a:lnTo>
                  <a:pt x="4814378" y="3490843"/>
                </a:lnTo>
                <a:lnTo>
                  <a:pt x="0" y="3490843"/>
                </a:lnTo>
                <a:lnTo>
                  <a:pt x="0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24"/>
          <p:cNvSpPr>
            <a:spLocks noGrp="1"/>
          </p:cNvSpPr>
          <p:nvPr>
            <p:ph type="pic" idx="2"/>
          </p:nvPr>
        </p:nvSpPr>
        <p:spPr>
          <a:xfrm>
            <a:off x="3452736" y="-2702950"/>
            <a:ext cx="5325750" cy="53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1126969" y="2290688"/>
            <a:ext cx="545505" cy="545503"/>
          </a:xfrm>
          <a:prstGeom prst="ellipse">
            <a:avLst/>
          </a:prstGeom>
          <a:solidFill>
            <a:schemeClr val="lt1"/>
          </a:solidFill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447009">
            <a:off x="11439092" y="5080891"/>
            <a:ext cx="1505814" cy="80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8083" y="-843053"/>
            <a:ext cx="2340000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25"/>
          <p:cNvGrpSpPr/>
          <p:nvPr/>
        </p:nvGrpSpPr>
        <p:grpSpPr>
          <a:xfrm>
            <a:off x="930247" y="6219834"/>
            <a:ext cx="11459873" cy="1896298"/>
            <a:chOff x="930247" y="6219834"/>
            <a:chExt cx="11459873" cy="1896298"/>
          </a:xfrm>
        </p:grpSpPr>
        <p:grpSp>
          <p:nvGrpSpPr>
            <p:cNvPr id="44" name="Google Shape;44;p25"/>
            <p:cNvGrpSpPr/>
            <p:nvPr/>
          </p:nvGrpSpPr>
          <p:grpSpPr>
            <a:xfrm>
              <a:off x="9753225" y="6219834"/>
              <a:ext cx="2636895" cy="432518"/>
              <a:chOff x="9753225" y="6219834"/>
              <a:chExt cx="2636895" cy="432518"/>
            </a:xfrm>
          </p:grpSpPr>
          <p:sp>
            <p:nvSpPr>
              <p:cNvPr id="45" name="Google Shape;45;p25"/>
              <p:cNvSpPr txBox="1"/>
              <p:nvPr/>
            </p:nvSpPr>
            <p:spPr>
              <a:xfrm flipH="1">
                <a:off x="9753225" y="6219834"/>
                <a:ext cx="2636895" cy="43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775" tIns="50775" rIns="50775" bIns="507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3FF"/>
                  </a:buClr>
                  <a:buSzPts val="3000"/>
                  <a:buFont typeface="Roboto Medium"/>
                  <a:buNone/>
                </a:pPr>
                <a:r>
                  <a:rPr lang="en-US" sz="1400" b="0" i="0" u="none" strike="noStrike" cap="none">
                    <a:solidFill>
                      <a:srgbClr val="0433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Digitalinno2019</a:t>
                </a:r>
                <a:endParaRPr sz="1400" b="0" i="0" u="none" strike="noStrike" cap="none">
                  <a:solidFill>
                    <a:srgbClr val="0433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pic>
            <p:nvPicPr>
              <p:cNvPr id="46" name="Google Shape;46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923977" y="6274632"/>
                <a:ext cx="399132" cy="2725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" name="Google Shape;47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0247" y="6274632"/>
              <a:ext cx="939800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04184" y="6475676"/>
              <a:ext cx="482110" cy="2892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25"/>
          <p:cNvSpPr>
            <a:spLocks noGrp="1"/>
          </p:cNvSpPr>
          <p:nvPr>
            <p:ph type="pic" idx="2"/>
          </p:nvPr>
        </p:nvSpPr>
        <p:spPr>
          <a:xfrm>
            <a:off x="-1640737" y="-477020"/>
            <a:ext cx="6626421" cy="662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537805">
            <a:off x="11898601" y="5485177"/>
            <a:ext cx="3556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3843" y="-684694"/>
            <a:ext cx="1138591" cy="136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eño personalizado">
  <p:cSld name="4_Diseño personalizad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>
            <a:off x="5879768" y="0"/>
            <a:ext cx="6312232" cy="6858000"/>
          </a:xfrm>
          <a:prstGeom prst="rect">
            <a:avLst/>
          </a:prstGeom>
          <a:solidFill>
            <a:srgbClr val="F4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8611" y="634536"/>
            <a:ext cx="234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5822" y="97721"/>
            <a:ext cx="234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4000" y="-61922"/>
            <a:ext cx="918000" cy="9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223" y="1220637"/>
            <a:ext cx="1867810" cy="9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1844574" y="423519"/>
            <a:ext cx="2578297" cy="25782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>
            <a:spLocks noGrp="1"/>
          </p:cNvSpPr>
          <p:nvPr>
            <p:ph type="pic" idx="3"/>
          </p:nvPr>
        </p:nvSpPr>
        <p:spPr>
          <a:xfrm>
            <a:off x="7330413" y="423519"/>
            <a:ext cx="2578297" cy="25782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5" name="Google Shape;75;p27"/>
          <p:cNvGrpSpPr/>
          <p:nvPr/>
        </p:nvGrpSpPr>
        <p:grpSpPr>
          <a:xfrm>
            <a:off x="930247" y="6219834"/>
            <a:ext cx="11459873" cy="1896298"/>
            <a:chOff x="930247" y="6219834"/>
            <a:chExt cx="11459873" cy="1896298"/>
          </a:xfrm>
        </p:grpSpPr>
        <p:grpSp>
          <p:nvGrpSpPr>
            <p:cNvPr id="76" name="Google Shape;76;p27"/>
            <p:cNvGrpSpPr/>
            <p:nvPr/>
          </p:nvGrpSpPr>
          <p:grpSpPr>
            <a:xfrm>
              <a:off x="9753225" y="6219834"/>
              <a:ext cx="2636895" cy="432518"/>
              <a:chOff x="9753225" y="6219834"/>
              <a:chExt cx="2636895" cy="432518"/>
            </a:xfrm>
          </p:grpSpPr>
          <p:sp>
            <p:nvSpPr>
              <p:cNvPr id="77" name="Google Shape;77;p27"/>
              <p:cNvSpPr txBox="1"/>
              <p:nvPr/>
            </p:nvSpPr>
            <p:spPr>
              <a:xfrm flipH="1">
                <a:off x="9753225" y="6219834"/>
                <a:ext cx="2636895" cy="43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775" tIns="50775" rIns="50775" bIns="507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3FF"/>
                  </a:buClr>
                  <a:buSzPts val="3000"/>
                  <a:buFont typeface="Roboto Medium"/>
                  <a:buNone/>
                </a:pPr>
                <a:r>
                  <a:rPr lang="en-US" sz="1400" b="0" i="0" u="none" strike="noStrike" cap="none">
                    <a:solidFill>
                      <a:srgbClr val="0433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Digitalinno2019</a:t>
                </a:r>
                <a:endParaRPr sz="1400" b="0" i="0" u="none" strike="noStrike" cap="none">
                  <a:solidFill>
                    <a:srgbClr val="0433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pic>
            <p:nvPicPr>
              <p:cNvPr id="78" name="Google Shape;78;p2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923977" y="6274632"/>
                <a:ext cx="399132" cy="2725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" name="Google Shape;79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247" y="6274632"/>
              <a:ext cx="939800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04184" y="6475676"/>
              <a:ext cx="482110" cy="2892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seño personalizado">
  <p:cSld name="6_Diseño personalizad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>
            <a:spLocks noGrp="1"/>
          </p:cNvSpPr>
          <p:nvPr>
            <p:ph type="pic" idx="2"/>
          </p:nvPr>
        </p:nvSpPr>
        <p:spPr>
          <a:xfrm>
            <a:off x="6350000" y="0"/>
            <a:ext cx="5842000" cy="5932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7" name="Google Shape;9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931417">
            <a:off x="4005819" y="-497841"/>
            <a:ext cx="1867810" cy="995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9"/>
          <p:cNvGrpSpPr/>
          <p:nvPr/>
        </p:nvGrpSpPr>
        <p:grpSpPr>
          <a:xfrm>
            <a:off x="930247" y="6219834"/>
            <a:ext cx="11459873" cy="1896298"/>
            <a:chOff x="930247" y="6219834"/>
            <a:chExt cx="11459873" cy="1896298"/>
          </a:xfrm>
        </p:grpSpPr>
        <p:grpSp>
          <p:nvGrpSpPr>
            <p:cNvPr id="99" name="Google Shape;99;p29"/>
            <p:cNvGrpSpPr/>
            <p:nvPr/>
          </p:nvGrpSpPr>
          <p:grpSpPr>
            <a:xfrm>
              <a:off x="9753225" y="6219834"/>
              <a:ext cx="2636895" cy="432518"/>
              <a:chOff x="9753225" y="6219834"/>
              <a:chExt cx="2636895" cy="432518"/>
            </a:xfrm>
          </p:grpSpPr>
          <p:sp>
            <p:nvSpPr>
              <p:cNvPr id="100" name="Google Shape;100;p29"/>
              <p:cNvSpPr txBox="1"/>
              <p:nvPr/>
            </p:nvSpPr>
            <p:spPr>
              <a:xfrm flipH="1">
                <a:off x="9753225" y="6219834"/>
                <a:ext cx="2636895" cy="43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775" tIns="50775" rIns="50775" bIns="507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3FF"/>
                  </a:buClr>
                  <a:buSzPts val="3000"/>
                  <a:buFont typeface="Roboto Medium"/>
                  <a:buNone/>
                </a:pPr>
                <a:r>
                  <a:rPr lang="en-US" sz="1400" b="0" i="0" u="none" strike="noStrike" cap="none">
                    <a:solidFill>
                      <a:srgbClr val="0433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Digitalinno2019</a:t>
                </a:r>
                <a:endParaRPr sz="1400" b="0" i="0" u="none" strike="noStrike" cap="none">
                  <a:solidFill>
                    <a:srgbClr val="0433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pic>
            <p:nvPicPr>
              <p:cNvPr id="101" name="Google Shape;101;p2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923977" y="6274632"/>
                <a:ext cx="399132" cy="2725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" name="Google Shape;10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0247" y="6274632"/>
              <a:ext cx="939800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04184" y="6475676"/>
              <a:ext cx="482110" cy="289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71500" y="3797299"/>
            <a:ext cx="1306286" cy="124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69900" y="-434521"/>
            <a:ext cx="939800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0"/>
          <p:cNvGrpSpPr/>
          <p:nvPr/>
        </p:nvGrpSpPr>
        <p:grpSpPr>
          <a:xfrm>
            <a:off x="930247" y="6219834"/>
            <a:ext cx="11459873" cy="1896298"/>
            <a:chOff x="930247" y="6219834"/>
            <a:chExt cx="11459873" cy="1896298"/>
          </a:xfrm>
        </p:grpSpPr>
        <p:grpSp>
          <p:nvGrpSpPr>
            <p:cNvPr id="108" name="Google Shape;108;p30"/>
            <p:cNvGrpSpPr/>
            <p:nvPr/>
          </p:nvGrpSpPr>
          <p:grpSpPr>
            <a:xfrm>
              <a:off x="9753225" y="6219834"/>
              <a:ext cx="2636895" cy="432518"/>
              <a:chOff x="9753225" y="6219834"/>
              <a:chExt cx="2636895" cy="432518"/>
            </a:xfrm>
          </p:grpSpPr>
          <p:sp>
            <p:nvSpPr>
              <p:cNvPr id="109" name="Google Shape;109;p30"/>
              <p:cNvSpPr txBox="1"/>
              <p:nvPr/>
            </p:nvSpPr>
            <p:spPr>
              <a:xfrm flipH="1">
                <a:off x="9753225" y="6219834"/>
                <a:ext cx="2636895" cy="43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775" tIns="50775" rIns="50775" bIns="507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3FF"/>
                  </a:buClr>
                  <a:buSzPts val="3000"/>
                  <a:buFont typeface="Roboto Medium"/>
                  <a:buNone/>
                </a:pPr>
                <a:r>
                  <a:rPr lang="en-US" sz="1400" b="0" i="0" u="none" strike="noStrike" cap="none">
                    <a:solidFill>
                      <a:srgbClr val="0433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Digitalinno2019</a:t>
                </a:r>
                <a:endParaRPr sz="1400" b="0" i="0" u="none" strike="noStrike" cap="none">
                  <a:solidFill>
                    <a:srgbClr val="0433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pic>
            <p:nvPicPr>
              <p:cNvPr id="110" name="Google Shape;110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9923977" y="6274632"/>
                <a:ext cx="399132" cy="2725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0247" y="6274632"/>
              <a:ext cx="939800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4184" y="6475676"/>
              <a:ext cx="482110" cy="2892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7371021" y="2514600"/>
            <a:ext cx="5806136" cy="380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Light"/>
              <a:buChar char="•"/>
              <a:defRPr sz="3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 Light"/>
              <a:buChar char="•"/>
              <a:defRPr sz="2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3975"/>
              <a:buFont typeface="Helvetica Neue Light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3975"/>
              <a:buFont typeface="Helvetica Neue Light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3975"/>
              <a:buFont typeface="Helvetica Neue Light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>
                <a:srgbClr val="000000"/>
              </a:buClr>
              <a:buSzPts val="3975"/>
              <a:buFont typeface="Helvetica Neue Light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3336" y="2328818"/>
            <a:ext cx="8162114" cy="4529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32"/>
          <p:cNvGrpSpPr/>
          <p:nvPr/>
        </p:nvGrpSpPr>
        <p:grpSpPr>
          <a:xfrm>
            <a:off x="930247" y="6219834"/>
            <a:ext cx="11459873" cy="1896298"/>
            <a:chOff x="930247" y="6219834"/>
            <a:chExt cx="11459873" cy="1896298"/>
          </a:xfrm>
        </p:grpSpPr>
        <p:grpSp>
          <p:nvGrpSpPr>
            <p:cNvPr id="134" name="Google Shape;134;p32"/>
            <p:cNvGrpSpPr/>
            <p:nvPr/>
          </p:nvGrpSpPr>
          <p:grpSpPr>
            <a:xfrm>
              <a:off x="9753225" y="6219834"/>
              <a:ext cx="2636895" cy="432518"/>
              <a:chOff x="9753225" y="6219834"/>
              <a:chExt cx="2636895" cy="432518"/>
            </a:xfrm>
          </p:grpSpPr>
          <p:sp>
            <p:nvSpPr>
              <p:cNvPr id="135" name="Google Shape;135;p32"/>
              <p:cNvSpPr txBox="1"/>
              <p:nvPr/>
            </p:nvSpPr>
            <p:spPr>
              <a:xfrm flipH="1">
                <a:off x="9753225" y="6219834"/>
                <a:ext cx="2636895" cy="43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775" tIns="50775" rIns="50775" bIns="507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3FF"/>
                  </a:buClr>
                  <a:buSzPts val="3000"/>
                  <a:buFont typeface="Roboto Medium"/>
                  <a:buNone/>
                </a:pPr>
                <a:r>
                  <a:rPr lang="en-US" sz="1400" b="0" i="0" u="none" strike="noStrike" cap="none">
                    <a:solidFill>
                      <a:srgbClr val="0433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Digitalinno2019</a:t>
                </a:r>
                <a:endParaRPr sz="1400" b="0" i="0" u="none" strike="noStrike" cap="none">
                  <a:solidFill>
                    <a:srgbClr val="0433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pic>
            <p:nvPicPr>
              <p:cNvPr id="136" name="Google Shape;136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923977" y="6274632"/>
                <a:ext cx="399132" cy="2725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7" name="Google Shape;137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0247" y="6274632"/>
              <a:ext cx="939800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04184" y="6475676"/>
              <a:ext cx="482110" cy="2892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02313" y="-1501246"/>
            <a:ext cx="3188607" cy="318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78543" y="871275"/>
            <a:ext cx="1357086" cy="163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20104" y="-369486"/>
            <a:ext cx="943791" cy="91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872199">
            <a:off x="11715750" y="90352"/>
            <a:ext cx="952500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1.png"/><Relationship Id="rId10" Type="http://schemas.openxmlformats.org/officeDocument/2006/relationships/image" Target="../media/image48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5.jpg"/><Relationship Id="rId5" Type="http://schemas.openxmlformats.org/officeDocument/2006/relationships/image" Target="../media/image2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2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28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694398" y="6172200"/>
            <a:ext cx="1390650" cy="1390650"/>
          </a:xfrm>
          <a:prstGeom prst="ellipse">
            <a:avLst/>
          </a:prstGeom>
          <a:noFill/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/>
          <p:nvPr/>
        </p:nvSpPr>
        <p:spPr>
          <a:xfrm>
            <a:off x="530722" y="952318"/>
            <a:ext cx="618589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MODELE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ORGANISATIONNEL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931" y="6287033"/>
            <a:ext cx="1505814" cy="80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203918">
            <a:off x="-625106" y="-43892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4166" y="-716504"/>
            <a:ext cx="2340000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3"/>
          <p:cNvGrpSpPr/>
          <p:nvPr/>
        </p:nvGrpSpPr>
        <p:grpSpPr>
          <a:xfrm rot="5400000">
            <a:off x="7470202" y="2176449"/>
            <a:ext cx="2225867" cy="3439251"/>
            <a:chOff x="2536079" y="1560248"/>
            <a:chExt cx="3550953" cy="2912797"/>
          </a:xfrm>
        </p:grpSpPr>
        <p:sp>
          <p:nvSpPr>
            <p:cNvPr id="412" name="Google Shape;412;p13"/>
            <p:cNvSpPr/>
            <p:nvPr/>
          </p:nvSpPr>
          <p:spPr>
            <a:xfrm rot="-2829178">
              <a:off x="1938782" y="2537922"/>
              <a:ext cx="1257468" cy="355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FF1D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 rot="-2829178">
              <a:off x="2536079" y="2524240"/>
              <a:ext cx="62873" cy="62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Roboto"/>
                <a:buNone/>
              </a:pPr>
              <a:endParaRPr sz="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2995083" y="1560248"/>
              <a:ext cx="2137833" cy="1068916"/>
            </a:xfrm>
            <a:prstGeom prst="roundRect">
              <a:avLst>
                <a:gd name="adj" fmla="val 10000"/>
              </a:avLst>
            </a:prstGeom>
            <a:solidFill>
              <a:srgbClr val="FF1D8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rot="-2142401">
              <a:off x="5033933" y="1769638"/>
              <a:ext cx="1053099" cy="355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 txBox="1"/>
            <p:nvPr/>
          </p:nvSpPr>
          <p:spPr>
            <a:xfrm rot="-2142401">
              <a:off x="5534155" y="1761065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Roboto"/>
                <a:buNone/>
              </a:pPr>
              <a:endParaRPr sz="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 rot="2142401">
              <a:off x="5033933" y="2384266"/>
              <a:ext cx="1053099" cy="355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 txBox="1"/>
            <p:nvPr/>
          </p:nvSpPr>
          <p:spPr>
            <a:xfrm rot="2142401">
              <a:off x="5534155" y="2375692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Roboto"/>
                <a:buNone/>
              </a:pPr>
              <a:endParaRPr sz="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 rot="2829178">
              <a:off x="1938782" y="3459863"/>
              <a:ext cx="1257468" cy="355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FF1D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 txBox="1"/>
            <p:nvPr/>
          </p:nvSpPr>
          <p:spPr>
            <a:xfrm rot="2829178">
              <a:off x="2536079" y="3446180"/>
              <a:ext cx="62873" cy="62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Roboto"/>
                <a:buNone/>
              </a:pPr>
              <a:endParaRPr sz="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2995083" y="3404129"/>
              <a:ext cx="2137833" cy="1068916"/>
            </a:xfrm>
            <a:prstGeom prst="roundRect">
              <a:avLst>
                <a:gd name="adj" fmla="val 10000"/>
              </a:avLst>
            </a:prstGeom>
            <a:solidFill>
              <a:srgbClr val="FF1D8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5132916" y="3920833"/>
              <a:ext cx="855133" cy="355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5539105" y="3917209"/>
              <a:ext cx="42756" cy="42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Roboto"/>
                <a:buNone/>
              </a:pPr>
              <a:endParaRPr sz="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2" name="Google Shape;432;p13"/>
          <p:cNvSpPr/>
          <p:nvPr/>
        </p:nvSpPr>
        <p:spPr>
          <a:xfrm>
            <a:off x="530722" y="239886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C13E33D-4571-43A1-AB7C-24F560F5FBF2}"/>
              </a:ext>
            </a:extLst>
          </p:cNvPr>
          <p:cNvSpPr/>
          <p:nvPr/>
        </p:nvSpPr>
        <p:spPr>
          <a:xfrm>
            <a:off x="491469" y="2897171"/>
            <a:ext cx="4015878" cy="83735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ONE SIZE DOESN’T FIT ALL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09E1A6-33A9-49D5-88FC-BF2379DAE7D0}"/>
              </a:ext>
            </a:extLst>
          </p:cNvPr>
          <p:cNvSpPr txBox="1"/>
          <p:nvPr/>
        </p:nvSpPr>
        <p:spPr>
          <a:xfrm>
            <a:off x="8246842" y="5416942"/>
            <a:ext cx="139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Cluster 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38E9E60-126D-43BB-8C8B-616DC78E9559}"/>
              </a:ext>
            </a:extLst>
          </p:cNvPr>
          <p:cNvSpPr txBox="1"/>
          <p:nvPr/>
        </p:nvSpPr>
        <p:spPr>
          <a:xfrm>
            <a:off x="9722458" y="5416942"/>
            <a:ext cx="139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Cluster 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CD491CD-B0A6-4F52-9EE8-74E331BEAEE9}"/>
              </a:ext>
            </a:extLst>
          </p:cNvPr>
          <p:cNvSpPr txBox="1"/>
          <p:nvPr/>
        </p:nvSpPr>
        <p:spPr>
          <a:xfrm>
            <a:off x="9062560" y="3244302"/>
            <a:ext cx="1319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Direction projet mixte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C230430-6580-47E6-8A91-A74982D96847}"/>
              </a:ext>
            </a:extLst>
          </p:cNvPr>
          <p:cNvSpPr txBox="1"/>
          <p:nvPr/>
        </p:nvSpPr>
        <p:spPr>
          <a:xfrm>
            <a:off x="6924583" y="3493180"/>
            <a:ext cx="103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Waisso</a:t>
            </a:r>
          </a:p>
        </p:txBody>
      </p:sp>
      <p:sp>
        <p:nvSpPr>
          <p:cNvPr id="37" name="Google Shape;424;p13">
            <a:extLst>
              <a:ext uri="{FF2B5EF4-FFF2-40B4-BE49-F238E27FC236}">
                <a16:creationId xmlns:a16="http://schemas.microsoft.com/office/drawing/2014/main" id="{6E99FF52-D7AC-4FD6-8E55-45521D388540}"/>
              </a:ext>
            </a:extLst>
          </p:cNvPr>
          <p:cNvSpPr/>
          <p:nvPr/>
        </p:nvSpPr>
        <p:spPr>
          <a:xfrm rot="10800000">
            <a:off x="8013311" y="3194329"/>
            <a:ext cx="1247936" cy="9627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FF1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29FA96A-B371-4636-BDD1-60B719952D10}"/>
              </a:ext>
            </a:extLst>
          </p:cNvPr>
          <p:cNvSpPr/>
          <p:nvPr/>
        </p:nvSpPr>
        <p:spPr>
          <a:xfrm>
            <a:off x="491469" y="4027471"/>
            <a:ext cx="4015878" cy="83735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HOLACRATIE SOFT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C79CF19-CDC9-4E1D-A08B-F849621B39A0}"/>
              </a:ext>
            </a:extLst>
          </p:cNvPr>
          <p:cNvSpPr txBox="1"/>
          <p:nvPr/>
        </p:nvSpPr>
        <p:spPr>
          <a:xfrm>
            <a:off x="7816853" y="1420045"/>
            <a:ext cx="153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Direction marketing</a:t>
            </a:r>
          </a:p>
        </p:txBody>
      </p:sp>
      <p:sp>
        <p:nvSpPr>
          <p:cNvPr id="46" name="Google Shape;426;p13">
            <a:extLst>
              <a:ext uri="{FF2B5EF4-FFF2-40B4-BE49-F238E27FC236}">
                <a16:creationId xmlns:a16="http://schemas.microsoft.com/office/drawing/2014/main" id="{617323F7-C2C0-4A51-8649-C9C0F8CE4C40}"/>
              </a:ext>
            </a:extLst>
          </p:cNvPr>
          <p:cNvSpPr/>
          <p:nvPr/>
        </p:nvSpPr>
        <p:spPr>
          <a:xfrm rot="5400000">
            <a:off x="6840692" y="5003571"/>
            <a:ext cx="1340072" cy="1262110"/>
          </a:xfrm>
          <a:prstGeom prst="roundRect">
            <a:avLst>
              <a:gd name="adj" fmla="val 10000"/>
            </a:avLst>
          </a:prstGeom>
          <a:solidFill>
            <a:srgbClr val="FF1D8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E8DA83F-2044-41FD-8505-B08D21CE0481}"/>
              </a:ext>
            </a:extLst>
          </p:cNvPr>
          <p:cNvSpPr txBox="1"/>
          <p:nvPr/>
        </p:nvSpPr>
        <p:spPr>
          <a:xfrm>
            <a:off x="6991345" y="5263054"/>
            <a:ext cx="10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Global</a:t>
            </a:r>
          </a:p>
          <a:p>
            <a:pPr algn="ctr"/>
            <a:r>
              <a:rPr lang="fr-FR" sz="2000" b="1" dirty="0" err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Factory</a:t>
            </a:r>
            <a:endParaRPr lang="fr-FR" sz="2000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8" name="Google Shape;426;p13">
            <a:extLst>
              <a:ext uri="{FF2B5EF4-FFF2-40B4-BE49-F238E27FC236}">
                <a16:creationId xmlns:a16="http://schemas.microsoft.com/office/drawing/2014/main" id="{AA8008FE-660F-438F-8B24-4C4D4726BAC0}"/>
              </a:ext>
            </a:extLst>
          </p:cNvPr>
          <p:cNvSpPr/>
          <p:nvPr/>
        </p:nvSpPr>
        <p:spPr>
          <a:xfrm rot="5400000">
            <a:off x="8468270" y="4991197"/>
            <a:ext cx="1340072" cy="126211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D27BD91-B36B-4189-9D08-13F5EF81584E}"/>
              </a:ext>
            </a:extLst>
          </p:cNvPr>
          <p:cNvSpPr txBox="1"/>
          <p:nvPr/>
        </p:nvSpPr>
        <p:spPr>
          <a:xfrm>
            <a:off x="8618923" y="5250680"/>
            <a:ext cx="10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Cluster 1</a:t>
            </a:r>
          </a:p>
        </p:txBody>
      </p:sp>
      <p:sp>
        <p:nvSpPr>
          <p:cNvPr id="50" name="Google Shape;426;p13">
            <a:extLst>
              <a:ext uri="{FF2B5EF4-FFF2-40B4-BE49-F238E27FC236}">
                <a16:creationId xmlns:a16="http://schemas.microsoft.com/office/drawing/2014/main" id="{6CDDD8E3-E37E-4609-91C1-2F9E9F86A6CA}"/>
              </a:ext>
            </a:extLst>
          </p:cNvPr>
          <p:cNvSpPr/>
          <p:nvPr/>
        </p:nvSpPr>
        <p:spPr>
          <a:xfrm rot="5400000">
            <a:off x="9807214" y="5002082"/>
            <a:ext cx="1340072" cy="126211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B75D12-C0B6-4560-AF98-EC112AB62591}"/>
              </a:ext>
            </a:extLst>
          </p:cNvPr>
          <p:cNvSpPr txBox="1"/>
          <p:nvPr/>
        </p:nvSpPr>
        <p:spPr>
          <a:xfrm>
            <a:off x="9957867" y="5261565"/>
            <a:ext cx="10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Cluster 2</a:t>
            </a:r>
          </a:p>
        </p:txBody>
      </p:sp>
      <p:sp>
        <p:nvSpPr>
          <p:cNvPr id="52" name="Google Shape;426;p13">
            <a:extLst>
              <a:ext uri="{FF2B5EF4-FFF2-40B4-BE49-F238E27FC236}">
                <a16:creationId xmlns:a16="http://schemas.microsoft.com/office/drawing/2014/main" id="{DBE6857B-31A1-4887-A491-10DB90DD0580}"/>
              </a:ext>
            </a:extLst>
          </p:cNvPr>
          <p:cNvSpPr/>
          <p:nvPr/>
        </p:nvSpPr>
        <p:spPr>
          <a:xfrm rot="5400000">
            <a:off x="7913098" y="909977"/>
            <a:ext cx="1340072" cy="1262110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67DF41-3CBE-44FF-A9E7-4B6EABFCEF85}"/>
              </a:ext>
            </a:extLst>
          </p:cNvPr>
          <p:cNvSpPr txBox="1"/>
          <p:nvPr/>
        </p:nvSpPr>
        <p:spPr>
          <a:xfrm>
            <a:off x="7892710" y="1154767"/>
            <a:ext cx="1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Direction marketing</a:t>
            </a:r>
          </a:p>
        </p:txBody>
      </p:sp>
    </p:spTree>
    <p:extLst>
      <p:ext uri="{BB962C8B-B14F-4D97-AF65-F5344CB8AC3E}">
        <p14:creationId xmlns:p14="http://schemas.microsoft.com/office/powerpoint/2010/main" val="301739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1503"/>
            <a:ext cx="12192000" cy="3987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14"/>
          <p:cNvGrpSpPr/>
          <p:nvPr/>
        </p:nvGrpSpPr>
        <p:grpSpPr>
          <a:xfrm>
            <a:off x="4334065" y="2306875"/>
            <a:ext cx="7469997" cy="3497065"/>
            <a:chOff x="1926504" y="4117444"/>
            <a:chExt cx="15764263" cy="7380011"/>
          </a:xfrm>
        </p:grpSpPr>
        <p:sp>
          <p:nvSpPr>
            <p:cNvPr id="439" name="Google Shape;439;p14"/>
            <p:cNvSpPr/>
            <p:nvPr/>
          </p:nvSpPr>
          <p:spPr>
            <a:xfrm>
              <a:off x="7314290" y="4117444"/>
              <a:ext cx="10376477" cy="1236953"/>
            </a:xfrm>
            <a:prstGeom prst="rect">
              <a:avLst/>
            </a:prstGeom>
            <a:solidFill>
              <a:srgbClr val="FF1E8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0" name="Google Shape;440;p14"/>
            <p:cNvCxnSpPr>
              <a:cxnSpLocks/>
            </p:cNvCxnSpPr>
            <p:nvPr/>
          </p:nvCxnSpPr>
          <p:spPr>
            <a:xfrm>
              <a:off x="1926504" y="5354397"/>
              <a:ext cx="15726283" cy="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7F7F7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41" name="Google Shape;441;p14"/>
            <p:cNvCxnSpPr>
              <a:cxnSpLocks/>
            </p:cNvCxnSpPr>
            <p:nvPr/>
          </p:nvCxnSpPr>
          <p:spPr>
            <a:xfrm>
              <a:off x="1926504" y="6580526"/>
              <a:ext cx="15726283" cy="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7F7F7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42" name="Google Shape;442;p14"/>
            <p:cNvCxnSpPr>
              <a:cxnSpLocks/>
            </p:cNvCxnSpPr>
            <p:nvPr/>
          </p:nvCxnSpPr>
          <p:spPr>
            <a:xfrm>
              <a:off x="1926504" y="7806653"/>
              <a:ext cx="15726283" cy="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7F7F7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43" name="Google Shape;443;p14"/>
            <p:cNvCxnSpPr>
              <a:cxnSpLocks/>
            </p:cNvCxnSpPr>
            <p:nvPr/>
          </p:nvCxnSpPr>
          <p:spPr>
            <a:xfrm>
              <a:off x="1926504" y="9032782"/>
              <a:ext cx="15726283" cy="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7F7F7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44" name="Google Shape;444;p14"/>
            <p:cNvCxnSpPr>
              <a:cxnSpLocks/>
            </p:cNvCxnSpPr>
            <p:nvPr/>
          </p:nvCxnSpPr>
          <p:spPr>
            <a:xfrm>
              <a:off x="1926504" y="10258909"/>
              <a:ext cx="15726283" cy="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7F7F7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pSp>
          <p:nvGrpSpPr>
            <p:cNvPr id="445" name="Google Shape;445;p14"/>
            <p:cNvGrpSpPr/>
            <p:nvPr/>
          </p:nvGrpSpPr>
          <p:grpSpPr>
            <a:xfrm>
              <a:off x="7314291" y="5354397"/>
              <a:ext cx="10367607" cy="6143058"/>
              <a:chOff x="7314291" y="4117444"/>
              <a:chExt cx="10367607" cy="7380011"/>
            </a:xfrm>
          </p:grpSpPr>
          <p:cxnSp>
            <p:nvCxnSpPr>
              <p:cNvPr id="446" name="Google Shape;446;p14"/>
              <p:cNvCxnSpPr/>
              <p:nvPr/>
            </p:nvCxnSpPr>
            <p:spPr>
              <a:xfrm>
                <a:off x="7314291" y="4117444"/>
                <a:ext cx="0" cy="7380011"/>
              </a:xfrm>
              <a:prstGeom prst="straightConnector1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447" name="Google Shape;447;p14"/>
              <p:cNvCxnSpPr/>
              <p:nvPr/>
            </p:nvCxnSpPr>
            <p:spPr>
              <a:xfrm>
                <a:off x="9928831" y="4117444"/>
                <a:ext cx="0" cy="7380011"/>
              </a:xfrm>
              <a:prstGeom prst="straightConnector1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448" name="Google Shape;448;p14"/>
              <p:cNvCxnSpPr/>
              <p:nvPr/>
            </p:nvCxnSpPr>
            <p:spPr>
              <a:xfrm>
                <a:off x="12488807" y="4117444"/>
                <a:ext cx="0" cy="7380011"/>
              </a:xfrm>
              <a:prstGeom prst="straightConnector1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449" name="Google Shape;449;p14"/>
              <p:cNvCxnSpPr/>
              <p:nvPr/>
            </p:nvCxnSpPr>
            <p:spPr>
              <a:xfrm>
                <a:off x="15103347" y="4117444"/>
                <a:ext cx="0" cy="7380011"/>
              </a:xfrm>
              <a:prstGeom prst="straightConnector1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450" name="Google Shape;450;p14"/>
              <p:cNvCxnSpPr/>
              <p:nvPr/>
            </p:nvCxnSpPr>
            <p:spPr>
              <a:xfrm>
                <a:off x="17681898" y="4117444"/>
                <a:ext cx="0" cy="7380011"/>
              </a:xfrm>
              <a:prstGeom prst="straightConnector1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</p:grpSp>
        <p:sp>
          <p:nvSpPr>
            <p:cNvPr id="452" name="Google Shape;452;p14"/>
            <p:cNvSpPr/>
            <p:nvPr/>
          </p:nvSpPr>
          <p:spPr>
            <a:xfrm>
              <a:off x="2252495" y="5600288"/>
              <a:ext cx="5061795" cy="110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Définition</a:t>
              </a:r>
              <a:r>
                <a:rPr lang="en-US" sz="14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du </a:t>
              </a: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modèle</a:t>
              </a:r>
              <a:r>
                <a:rPr lang="en-US" sz="14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données</a:t>
              </a:r>
              <a:endParaRPr sz="14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2252495" y="6826417"/>
              <a:ext cx="5061795" cy="649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Gouvernance</a:t>
              </a:r>
              <a:r>
                <a:rPr lang="en-US" sz="14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tripartite</a:t>
              </a:r>
              <a:endParaRPr sz="14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252495" y="8052544"/>
              <a:ext cx="5041014" cy="110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Création</a:t>
              </a:r>
              <a:r>
                <a:rPr lang="en-US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des specs techniques</a:t>
              </a:r>
              <a:endParaRPr sz="14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252495" y="9278671"/>
              <a:ext cx="4937105" cy="649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Plan de </a:t>
              </a: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taggage</a:t>
              </a:r>
              <a:endParaRPr sz="14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252495" y="10504798"/>
              <a:ext cx="5001418" cy="649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Mapping des </a:t>
              </a:r>
              <a:r>
                <a:rPr lang="en-US" sz="14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données</a:t>
              </a:r>
              <a:endParaRPr sz="14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7314292" y="5600288"/>
              <a:ext cx="2614539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sz="1400" b="1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7315939" y="8052544"/>
              <a:ext cx="2603806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7324171" y="9278671"/>
              <a:ext cx="2550133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9899299" y="5600288"/>
              <a:ext cx="2614539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9899299" y="6826417"/>
              <a:ext cx="2614539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9909180" y="9278671"/>
              <a:ext cx="2550133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9904083" y="10504798"/>
              <a:ext cx="2583352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2535146" y="5600288"/>
              <a:ext cx="2561744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2535146" y="6826417"/>
              <a:ext cx="2561744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2536792" y="8052544"/>
              <a:ext cx="2551229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12539931" y="10504798"/>
              <a:ext cx="2531187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15120155" y="5600288"/>
              <a:ext cx="2561744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5120155" y="6826417"/>
              <a:ext cx="2561744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15121802" y="8052544"/>
              <a:ext cx="2551229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15124939" y="10504798"/>
              <a:ext cx="2531187" cy="649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sz="1400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14"/>
            <p:cNvSpPr txBox="1"/>
            <p:nvPr/>
          </p:nvSpPr>
          <p:spPr>
            <a:xfrm>
              <a:off x="7324171" y="4402119"/>
              <a:ext cx="2604659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WAISSO</a:t>
              </a:r>
              <a:endParaRPr sz="1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14"/>
            <p:cNvSpPr txBox="1"/>
            <p:nvPr/>
          </p:nvSpPr>
          <p:spPr>
            <a:xfrm>
              <a:off x="9989571" y="4402119"/>
              <a:ext cx="2469742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ANNONCEUR</a:t>
              </a:r>
              <a:endParaRPr sz="1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14"/>
            <p:cNvSpPr txBox="1"/>
            <p:nvPr/>
          </p:nvSpPr>
          <p:spPr>
            <a:xfrm>
              <a:off x="12499181" y="4402119"/>
              <a:ext cx="2604659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EDITEUR 1</a:t>
              </a:r>
              <a:endParaRPr sz="1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14"/>
            <p:cNvSpPr txBox="1"/>
            <p:nvPr/>
          </p:nvSpPr>
          <p:spPr>
            <a:xfrm>
              <a:off x="15164581" y="4402119"/>
              <a:ext cx="2469742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EDITEUR 2</a:t>
              </a:r>
              <a:endParaRPr sz="1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3" name="Google Shape;493;p14"/>
          <p:cNvSpPr txBox="1"/>
          <p:nvPr/>
        </p:nvSpPr>
        <p:spPr>
          <a:xfrm>
            <a:off x="185057" y="423346"/>
            <a:ext cx="79901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RESPONSABILISER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CHACUN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326465" y="119155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49027">
            <a:off x="10063809" y="-150618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5170" y="475125"/>
            <a:ext cx="1899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459;p14">
            <a:extLst>
              <a:ext uri="{FF2B5EF4-FFF2-40B4-BE49-F238E27FC236}">
                <a16:creationId xmlns:a16="http://schemas.microsoft.com/office/drawing/2014/main" id="{4DE6C4C0-A238-46FE-84B1-D3D1BBB12D0D}"/>
              </a:ext>
            </a:extLst>
          </p:cNvPr>
          <p:cNvSpPr/>
          <p:nvPr/>
        </p:nvSpPr>
        <p:spPr>
          <a:xfrm>
            <a:off x="6887883" y="3594601"/>
            <a:ext cx="12338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400" dirty="0">
              <a:solidFill>
                <a:srgbClr val="919B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4AF6E60-82F4-4444-95FF-F791CC32DCAE}"/>
              </a:ext>
            </a:extLst>
          </p:cNvPr>
          <p:cNvSpPr txBox="1"/>
          <p:nvPr/>
        </p:nvSpPr>
        <p:spPr>
          <a:xfrm>
            <a:off x="185057" y="3109718"/>
            <a:ext cx="3632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« La définition claire des responsabilités est un enjeu majeur pour engager les différentes parties dans des projets de transformation digitale </a:t>
            </a:r>
            <a:r>
              <a:rPr lang="fr-FR" sz="2200" dirty="0">
                <a:latin typeface="Roboto" panose="020B0604020202020204" charset="0"/>
                <a:ea typeface="Roboto" panose="020B060402020202020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963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1503"/>
            <a:ext cx="12192000" cy="398781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4"/>
          <p:cNvSpPr txBox="1"/>
          <p:nvPr/>
        </p:nvSpPr>
        <p:spPr>
          <a:xfrm>
            <a:off x="185057" y="423346"/>
            <a:ext cx="79901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CREER UNE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BOITE A OUTILS</a:t>
            </a: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326465" y="119155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49027">
            <a:off x="10063809" y="-150618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6773" y="532871"/>
            <a:ext cx="1899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962B1492-06ED-40AD-BB3A-7355D2C7CF02}"/>
              </a:ext>
            </a:extLst>
          </p:cNvPr>
          <p:cNvSpPr/>
          <p:nvPr/>
        </p:nvSpPr>
        <p:spPr>
          <a:xfrm>
            <a:off x="306226" y="2111975"/>
            <a:ext cx="1196003" cy="1142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E73F628-B3DD-4533-A529-9EB3BA88665B}"/>
              </a:ext>
            </a:extLst>
          </p:cNvPr>
          <p:cNvSpPr/>
          <p:nvPr/>
        </p:nvSpPr>
        <p:spPr>
          <a:xfrm>
            <a:off x="326465" y="4055408"/>
            <a:ext cx="1196003" cy="11428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480EA8A-24AC-4F42-847D-6E6F63F9B4A7}"/>
              </a:ext>
            </a:extLst>
          </p:cNvPr>
          <p:cNvSpPr/>
          <p:nvPr/>
        </p:nvSpPr>
        <p:spPr>
          <a:xfrm>
            <a:off x="4421022" y="2133748"/>
            <a:ext cx="1196003" cy="1142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38AA181-FE49-43F2-B5B4-E372B7A39FDD}"/>
              </a:ext>
            </a:extLst>
          </p:cNvPr>
          <p:cNvSpPr/>
          <p:nvPr/>
        </p:nvSpPr>
        <p:spPr>
          <a:xfrm>
            <a:off x="4441261" y="4077181"/>
            <a:ext cx="1196003" cy="11428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81E13B0A-BE72-4AFD-A1B7-B91B45A203C3}"/>
              </a:ext>
            </a:extLst>
          </p:cNvPr>
          <p:cNvSpPr/>
          <p:nvPr/>
        </p:nvSpPr>
        <p:spPr>
          <a:xfrm>
            <a:off x="8361653" y="2144634"/>
            <a:ext cx="1196003" cy="1142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B7F676FC-0732-4C16-A1DB-68C711286853}"/>
              </a:ext>
            </a:extLst>
          </p:cNvPr>
          <p:cNvSpPr/>
          <p:nvPr/>
        </p:nvSpPr>
        <p:spPr>
          <a:xfrm>
            <a:off x="8381892" y="4088067"/>
            <a:ext cx="1196003" cy="11428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64718A-15BD-4981-97A1-D967E1F63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192" y="4263907"/>
            <a:ext cx="769401" cy="7694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F8DA35-2483-4163-8CBF-B46F50FB7E7D}"/>
              </a:ext>
            </a:extLst>
          </p:cNvPr>
          <p:cNvSpPr txBox="1"/>
          <p:nvPr/>
        </p:nvSpPr>
        <p:spPr>
          <a:xfrm>
            <a:off x="9641784" y="4294644"/>
            <a:ext cx="2494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Définition d’une grille de lecture multiscalaire avec des KPI communs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D67D7FB-C3C3-4651-B828-0FAB98B0CDD9}"/>
              </a:ext>
            </a:extLst>
          </p:cNvPr>
          <p:cNvSpPr txBox="1"/>
          <p:nvPr/>
        </p:nvSpPr>
        <p:spPr>
          <a:xfrm>
            <a:off x="9511158" y="2389644"/>
            <a:ext cx="2746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Environnement de préprod avec silotage des données et gestion différentielle des accès</a:t>
            </a:r>
          </a:p>
        </p:txBody>
      </p:sp>
      <p:pic>
        <p:nvPicPr>
          <p:cNvPr id="6" name="Image 5" descr="Une image contenant pièce&#10;&#10;Description générée automatiquement">
            <a:extLst>
              <a:ext uri="{FF2B5EF4-FFF2-40B4-BE49-F238E27FC236}">
                <a16:creationId xmlns:a16="http://schemas.microsoft.com/office/drawing/2014/main" id="{4BAC8BA2-25B8-4F7A-B6C9-1FC79BAD9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321" y="2240998"/>
            <a:ext cx="833787" cy="833787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71336232-1067-4B9C-8162-D3729BF68C8D}"/>
              </a:ext>
            </a:extLst>
          </p:cNvPr>
          <p:cNvSpPr txBox="1"/>
          <p:nvPr/>
        </p:nvSpPr>
        <p:spPr>
          <a:xfrm>
            <a:off x="5592303" y="4218442"/>
            <a:ext cx="249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Création de plateforme d’asset: guidelines – </a:t>
            </a:r>
            <a:r>
              <a:rPr lang="fr-FR" dirty="0" err="1">
                <a:latin typeface="Roboto" panose="020B0604020202020204" charset="0"/>
                <a:ea typeface="Roboto" panose="020B0604020202020204" charset="0"/>
              </a:rPr>
              <a:t>templates</a:t>
            </a:r>
            <a:r>
              <a:rPr lang="fr-FR" dirty="0">
                <a:latin typeface="Roboto" panose="020B0604020202020204" charset="0"/>
                <a:ea typeface="Roboto" panose="020B0604020202020204" charset="0"/>
              </a:rPr>
              <a:t> - documents de formation - webinar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23B568F-B9C7-483C-8498-EB27361F489A}"/>
              </a:ext>
            </a:extLst>
          </p:cNvPr>
          <p:cNvSpPr txBox="1"/>
          <p:nvPr/>
        </p:nvSpPr>
        <p:spPr>
          <a:xfrm>
            <a:off x="5603188" y="2389644"/>
            <a:ext cx="2746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Intégration d’un outil de gestion de projet partagé type Trello, Redmine, Gantt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3CBC57-62F2-481D-8E52-B75B594C5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087" y="2343712"/>
            <a:ext cx="744698" cy="744698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6AA00960-01D9-4A8B-89A8-07AE903168BA}"/>
              </a:ext>
            </a:extLst>
          </p:cNvPr>
          <p:cNvSpPr txBox="1"/>
          <p:nvPr/>
        </p:nvSpPr>
        <p:spPr>
          <a:xfrm>
            <a:off x="1651677" y="2389644"/>
            <a:ext cx="2746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Balisage de temps projet: </a:t>
            </a:r>
            <a:r>
              <a:rPr lang="fr-FR" dirty="0" err="1">
                <a:latin typeface="Roboto" panose="020B0604020202020204" charset="0"/>
                <a:ea typeface="Roboto" panose="020B0604020202020204" charset="0"/>
              </a:rPr>
              <a:t>coproj</a:t>
            </a:r>
            <a:r>
              <a:rPr lang="fr-FR" dirty="0">
                <a:latin typeface="Roboto" panose="020B0604020202020204" charset="0"/>
                <a:ea typeface="Roboto" panose="020B0604020202020204" charset="0"/>
              </a:rPr>
              <a:t> – copil – </a:t>
            </a:r>
            <a:r>
              <a:rPr lang="fr-FR" dirty="0" err="1">
                <a:latin typeface="Roboto" panose="020B0604020202020204" charset="0"/>
                <a:ea typeface="Roboto" panose="020B0604020202020204" charset="0"/>
              </a:rPr>
              <a:t>comop</a:t>
            </a:r>
            <a:r>
              <a:rPr lang="fr-FR" dirty="0">
                <a:latin typeface="Roboto" panose="020B0604020202020204" charset="0"/>
                <a:ea typeface="Roboto" panose="020B0604020202020204" charset="0"/>
              </a:rPr>
              <a:t>… en invitant que les personnes essentielles</a:t>
            </a:r>
          </a:p>
        </p:txBody>
      </p:sp>
      <p:pic>
        <p:nvPicPr>
          <p:cNvPr id="10" name="Image 9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37099100-897D-43DB-942D-5AA37E4BD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7345" y="4249952"/>
            <a:ext cx="783356" cy="783356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56220B44-02CC-4C48-A3E8-27D877760912}"/>
              </a:ext>
            </a:extLst>
          </p:cNvPr>
          <p:cNvSpPr txBox="1"/>
          <p:nvPr/>
        </p:nvSpPr>
        <p:spPr>
          <a:xfrm>
            <a:off x="1629902" y="4279275"/>
            <a:ext cx="249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B0604020202020204" charset="0"/>
                <a:ea typeface="Roboto" panose="020B0604020202020204" charset="0"/>
              </a:rPr>
              <a:t>Création d’outils ou fonctionnalités custom adaptés au contexte et enjeux du client</a:t>
            </a:r>
          </a:p>
        </p:txBody>
      </p:sp>
      <p:pic>
        <p:nvPicPr>
          <p:cNvPr id="12" name="Image 11" descr="Une image contenant jouet&#10;&#10;Description générée automatiquement">
            <a:extLst>
              <a:ext uri="{FF2B5EF4-FFF2-40B4-BE49-F238E27FC236}">
                <a16:creationId xmlns:a16="http://schemas.microsoft.com/office/drawing/2014/main" id="{FCE5E999-DBF9-4B4D-9553-14D247AC38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716" y="2240998"/>
            <a:ext cx="783499" cy="7834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4821EA-A3D9-4142-81EB-87148610A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355" y="4279275"/>
            <a:ext cx="607991" cy="6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"/>
          <p:cNvSpPr>
            <a:spLocks noGrp="1"/>
          </p:cNvSpPr>
          <p:nvPr>
            <p:ph type="pic" idx="2"/>
          </p:nvPr>
        </p:nvSpPr>
        <p:spPr>
          <a:xfrm>
            <a:off x="7371021" y="2514600"/>
            <a:ext cx="5806136" cy="380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lvl="0" indent="0" algn="l" rtl="0">
              <a:spcBef>
                <a:spcPts val="590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 txBox="1"/>
          <p:nvPr/>
        </p:nvSpPr>
        <p:spPr>
          <a:xfrm>
            <a:off x="423080" y="1723383"/>
            <a:ext cx="405095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sym typeface="Roboto Slab"/>
              </a:rPr>
              <a:t>ONBOARDING </a:t>
            </a:r>
            <a:endParaRPr sz="4400" b="1" dirty="0">
              <a:solidFill>
                <a:srgbClr val="0433FF"/>
              </a:solidFill>
              <a:latin typeface="Roboto Slab"/>
              <a:ea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DES EQUIPES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7" name="Google Shape;527;p16"/>
          <p:cNvSpPr/>
          <p:nvPr/>
        </p:nvSpPr>
        <p:spPr>
          <a:xfrm>
            <a:off x="513563" y="3262262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49;p12">
            <a:extLst>
              <a:ext uri="{FF2B5EF4-FFF2-40B4-BE49-F238E27FC236}">
                <a16:creationId xmlns:a16="http://schemas.microsoft.com/office/drawing/2014/main" id="{F9CF27A9-3B4F-4D62-B821-6C3B5AC0D77F}"/>
              </a:ext>
            </a:extLst>
          </p:cNvPr>
          <p:cNvSpPr/>
          <p:nvPr/>
        </p:nvSpPr>
        <p:spPr>
          <a:xfrm>
            <a:off x="521052" y="3439744"/>
            <a:ext cx="50450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S’appuyer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sur les sponsors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Google Shape;351;p12">
            <a:extLst>
              <a:ext uri="{FF2B5EF4-FFF2-40B4-BE49-F238E27FC236}">
                <a16:creationId xmlns:a16="http://schemas.microsoft.com/office/drawing/2014/main" id="{4E60160E-747B-4869-9F80-517776802D07}"/>
              </a:ext>
            </a:extLst>
          </p:cNvPr>
          <p:cNvSpPr/>
          <p:nvPr/>
        </p:nvSpPr>
        <p:spPr>
          <a:xfrm>
            <a:off x="267070" y="3636335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50;p12">
            <a:extLst>
              <a:ext uri="{FF2B5EF4-FFF2-40B4-BE49-F238E27FC236}">
                <a16:creationId xmlns:a16="http://schemas.microsoft.com/office/drawing/2014/main" id="{759E38CC-E50E-4A54-8BAB-0C9E167D8CCC}"/>
              </a:ext>
            </a:extLst>
          </p:cNvPr>
          <p:cNvSpPr/>
          <p:nvPr/>
        </p:nvSpPr>
        <p:spPr>
          <a:xfrm>
            <a:off x="247861" y="3638527"/>
            <a:ext cx="194627" cy="192382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51;p12">
            <a:extLst>
              <a:ext uri="{FF2B5EF4-FFF2-40B4-BE49-F238E27FC236}">
                <a16:creationId xmlns:a16="http://schemas.microsoft.com/office/drawing/2014/main" id="{C107192C-DCF3-419C-AAF3-EB0802E61C7F}"/>
              </a:ext>
            </a:extLst>
          </p:cNvPr>
          <p:cNvSpPr/>
          <p:nvPr/>
        </p:nvSpPr>
        <p:spPr>
          <a:xfrm>
            <a:off x="277956" y="3636335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51;p12">
            <a:extLst>
              <a:ext uri="{FF2B5EF4-FFF2-40B4-BE49-F238E27FC236}">
                <a16:creationId xmlns:a16="http://schemas.microsoft.com/office/drawing/2014/main" id="{3CA747A2-E5D2-4D07-B1EC-80E75522F5C6}"/>
              </a:ext>
            </a:extLst>
          </p:cNvPr>
          <p:cNvSpPr/>
          <p:nvPr/>
        </p:nvSpPr>
        <p:spPr>
          <a:xfrm>
            <a:off x="277955" y="4137078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50;p12">
            <a:extLst>
              <a:ext uri="{FF2B5EF4-FFF2-40B4-BE49-F238E27FC236}">
                <a16:creationId xmlns:a16="http://schemas.microsoft.com/office/drawing/2014/main" id="{5E427208-2C42-4A66-9057-774DBAC34462}"/>
              </a:ext>
            </a:extLst>
          </p:cNvPr>
          <p:cNvSpPr/>
          <p:nvPr/>
        </p:nvSpPr>
        <p:spPr>
          <a:xfrm>
            <a:off x="258746" y="4139270"/>
            <a:ext cx="194627" cy="192382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51;p12">
            <a:extLst>
              <a:ext uri="{FF2B5EF4-FFF2-40B4-BE49-F238E27FC236}">
                <a16:creationId xmlns:a16="http://schemas.microsoft.com/office/drawing/2014/main" id="{05DAFF85-8C7E-48AB-AC55-D43C6CE8A4F1}"/>
              </a:ext>
            </a:extLst>
          </p:cNvPr>
          <p:cNvSpPr/>
          <p:nvPr/>
        </p:nvSpPr>
        <p:spPr>
          <a:xfrm>
            <a:off x="288841" y="4137078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351;p12">
            <a:extLst>
              <a:ext uri="{FF2B5EF4-FFF2-40B4-BE49-F238E27FC236}">
                <a16:creationId xmlns:a16="http://schemas.microsoft.com/office/drawing/2014/main" id="{B2338B3A-8B7B-4731-B0EE-40F5927CE918}"/>
              </a:ext>
            </a:extLst>
          </p:cNvPr>
          <p:cNvSpPr/>
          <p:nvPr/>
        </p:nvSpPr>
        <p:spPr>
          <a:xfrm>
            <a:off x="277957" y="4692253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350;p12">
            <a:extLst>
              <a:ext uri="{FF2B5EF4-FFF2-40B4-BE49-F238E27FC236}">
                <a16:creationId xmlns:a16="http://schemas.microsoft.com/office/drawing/2014/main" id="{9737581F-F576-4BFB-B0AC-FB75499F769F}"/>
              </a:ext>
            </a:extLst>
          </p:cNvPr>
          <p:cNvSpPr/>
          <p:nvPr/>
        </p:nvSpPr>
        <p:spPr>
          <a:xfrm>
            <a:off x="258748" y="4694445"/>
            <a:ext cx="194627" cy="192382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351;p12">
            <a:extLst>
              <a:ext uri="{FF2B5EF4-FFF2-40B4-BE49-F238E27FC236}">
                <a16:creationId xmlns:a16="http://schemas.microsoft.com/office/drawing/2014/main" id="{3E47B134-A4C0-42C4-A9A6-752C250C804F}"/>
              </a:ext>
            </a:extLst>
          </p:cNvPr>
          <p:cNvSpPr/>
          <p:nvPr/>
        </p:nvSpPr>
        <p:spPr>
          <a:xfrm>
            <a:off x="288843" y="4692253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51;p12">
            <a:extLst>
              <a:ext uri="{FF2B5EF4-FFF2-40B4-BE49-F238E27FC236}">
                <a16:creationId xmlns:a16="http://schemas.microsoft.com/office/drawing/2014/main" id="{6B6C04BA-A2E5-4D28-82DA-926E087183BC}"/>
              </a:ext>
            </a:extLst>
          </p:cNvPr>
          <p:cNvSpPr/>
          <p:nvPr/>
        </p:nvSpPr>
        <p:spPr>
          <a:xfrm>
            <a:off x="277957" y="5269194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350;p12">
            <a:extLst>
              <a:ext uri="{FF2B5EF4-FFF2-40B4-BE49-F238E27FC236}">
                <a16:creationId xmlns:a16="http://schemas.microsoft.com/office/drawing/2014/main" id="{C36DCA34-1820-4F4A-AC8C-AD2040FF0DCB}"/>
              </a:ext>
            </a:extLst>
          </p:cNvPr>
          <p:cNvSpPr/>
          <p:nvPr/>
        </p:nvSpPr>
        <p:spPr>
          <a:xfrm>
            <a:off x="258748" y="5271386"/>
            <a:ext cx="194627" cy="192382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351;p12">
            <a:extLst>
              <a:ext uri="{FF2B5EF4-FFF2-40B4-BE49-F238E27FC236}">
                <a16:creationId xmlns:a16="http://schemas.microsoft.com/office/drawing/2014/main" id="{E1055518-DE19-4000-91DF-D9791751D966}"/>
              </a:ext>
            </a:extLst>
          </p:cNvPr>
          <p:cNvSpPr/>
          <p:nvPr/>
        </p:nvSpPr>
        <p:spPr>
          <a:xfrm>
            <a:off x="288843" y="5269194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Résultat de recherche d'images pour &quot;digital marketing shutterstock&quot;&quot;">
            <a:extLst>
              <a:ext uri="{FF2B5EF4-FFF2-40B4-BE49-F238E27FC236}">
                <a16:creationId xmlns:a16="http://schemas.microsoft.com/office/drawing/2014/main" id="{17102ED4-14C7-4F05-B251-1EC5BF0BC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6"/>
          <a:stretch/>
        </p:blipFill>
        <p:spPr bwMode="auto">
          <a:xfrm>
            <a:off x="7392792" y="2514600"/>
            <a:ext cx="4799208" cy="38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349;p12">
            <a:extLst>
              <a:ext uri="{FF2B5EF4-FFF2-40B4-BE49-F238E27FC236}">
                <a16:creationId xmlns:a16="http://schemas.microsoft.com/office/drawing/2014/main" id="{CB470DB9-CA9B-41A4-A45D-FCACC1322805}"/>
              </a:ext>
            </a:extLst>
          </p:cNvPr>
          <p:cNvSpPr/>
          <p:nvPr/>
        </p:nvSpPr>
        <p:spPr>
          <a:xfrm>
            <a:off x="521049" y="3918716"/>
            <a:ext cx="50450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Comprendre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sociogramme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2" name="Google Shape;349;p12">
            <a:extLst>
              <a:ext uri="{FF2B5EF4-FFF2-40B4-BE49-F238E27FC236}">
                <a16:creationId xmlns:a16="http://schemas.microsoft.com/office/drawing/2014/main" id="{C11BEF03-3BC3-4297-B02D-083C42C07EDC}"/>
              </a:ext>
            </a:extLst>
          </p:cNvPr>
          <p:cNvSpPr/>
          <p:nvPr/>
        </p:nvSpPr>
        <p:spPr>
          <a:xfrm>
            <a:off x="521047" y="4473889"/>
            <a:ext cx="50450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Identifier les </a:t>
            </a: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réfractaires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3" name="Google Shape;349;p12">
            <a:extLst>
              <a:ext uri="{FF2B5EF4-FFF2-40B4-BE49-F238E27FC236}">
                <a16:creationId xmlns:a16="http://schemas.microsoft.com/office/drawing/2014/main" id="{E7E353DE-076D-4378-828D-8E3721188C53}"/>
              </a:ext>
            </a:extLst>
          </p:cNvPr>
          <p:cNvSpPr/>
          <p:nvPr/>
        </p:nvSpPr>
        <p:spPr>
          <a:xfrm>
            <a:off x="521046" y="5029061"/>
            <a:ext cx="50450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Construire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équipes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projet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mixte</a:t>
            </a:r>
            <a:endParaRPr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3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/>
        </p:nvSpPr>
        <p:spPr>
          <a:xfrm>
            <a:off x="970221" y="1151386"/>
            <a:ext cx="522374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2. CONNECTEUR</a:t>
            </a:r>
            <a:r>
              <a:rPr lang="en-US" sz="4400" b="1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GA - AC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970222" y="3048128"/>
            <a:ext cx="51257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avoir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un usage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tactique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 la technique?</a:t>
            </a:r>
            <a:endParaRPr sz="20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071368" y="2622323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Espace réservé pour une image  6" descr="Une image contenant intérieur, table, ordinateur, assis&#10;&#10;Description générée automatiquement">
            <a:extLst>
              <a:ext uri="{FF2B5EF4-FFF2-40B4-BE49-F238E27FC236}">
                <a16:creationId xmlns:a16="http://schemas.microsoft.com/office/drawing/2014/main" id="{F9B98075-EDE9-4382-9EC9-1203DBA41D5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3072" r="13072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389914" cy="604157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7"/>
          <p:cNvSpPr/>
          <p:nvPr/>
        </p:nvSpPr>
        <p:spPr>
          <a:xfrm>
            <a:off x="650873" y="239032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2" name="Google Shape;5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17899">
            <a:off x="215937" y="272861"/>
            <a:ext cx="1478307" cy="89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312" y="-228283"/>
            <a:ext cx="918000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57;p17">
            <a:extLst>
              <a:ext uri="{FF2B5EF4-FFF2-40B4-BE49-F238E27FC236}">
                <a16:creationId xmlns:a16="http://schemas.microsoft.com/office/drawing/2014/main" id="{EB01D29E-708E-41D4-A21C-0E6F431EE245}"/>
              </a:ext>
            </a:extLst>
          </p:cNvPr>
          <p:cNvSpPr txBox="1"/>
          <p:nvPr/>
        </p:nvSpPr>
        <p:spPr>
          <a:xfrm>
            <a:off x="299356" y="1550763"/>
            <a:ext cx="54402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LES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ENJEUX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9DF936-7951-4C7B-93A3-E9742BFD4E2E}"/>
              </a:ext>
            </a:extLst>
          </p:cNvPr>
          <p:cNvSpPr/>
          <p:nvPr/>
        </p:nvSpPr>
        <p:spPr>
          <a:xfrm>
            <a:off x="312147" y="4392515"/>
            <a:ext cx="5728883" cy="1515691"/>
          </a:xfrm>
          <a:prstGeom prst="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61D25B-5761-44D8-B19C-FA57F39D3D14}"/>
              </a:ext>
            </a:extLst>
          </p:cNvPr>
          <p:cNvSpPr/>
          <p:nvPr/>
        </p:nvSpPr>
        <p:spPr>
          <a:xfrm>
            <a:off x="326331" y="2780412"/>
            <a:ext cx="5728883" cy="1297175"/>
          </a:xfrm>
          <a:prstGeom prst="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77F121-309F-4146-9641-0E0BEA1A93E4}"/>
              </a:ext>
            </a:extLst>
          </p:cNvPr>
          <p:cNvSpPr/>
          <p:nvPr/>
        </p:nvSpPr>
        <p:spPr>
          <a:xfrm>
            <a:off x="2230691" y="4707878"/>
            <a:ext cx="3707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/>
              <a:t>Utiliser les données </a:t>
            </a:r>
            <a:r>
              <a:rPr lang="fr-FR" err="1"/>
              <a:t>analytics</a:t>
            </a:r>
            <a:r>
              <a:rPr lang="fr-FR"/>
              <a:t> (segments, pages visités, pages de sortie) dans la réalisation de ses segments CRM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1DB94D-7ED2-4EBB-A30F-67D5F79BC19A}"/>
              </a:ext>
            </a:extLst>
          </p:cNvPr>
          <p:cNvSpPr/>
          <p:nvPr/>
        </p:nvSpPr>
        <p:spPr>
          <a:xfrm>
            <a:off x="2327456" y="3036461"/>
            <a:ext cx="360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/>
              <a:t>Intégrer les contacts </a:t>
            </a:r>
            <a:r>
              <a:rPr lang="fr-FR" err="1"/>
              <a:t>embasés</a:t>
            </a:r>
            <a:r>
              <a:rPr lang="fr-FR"/>
              <a:t> (clients/prospects…) dans sa stratégie acquisition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1B05417-3C60-456A-BE78-FF2132A05DE6}"/>
              </a:ext>
            </a:extLst>
          </p:cNvPr>
          <p:cNvSpPr txBox="1"/>
          <p:nvPr/>
        </p:nvSpPr>
        <p:spPr>
          <a:xfrm>
            <a:off x="299356" y="4211245"/>
            <a:ext cx="2549745" cy="369332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2"/>
                </a:solidFill>
              </a:rPr>
              <a:t>Direction CRM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F1E44AD-B368-49F3-B797-1644CE0E5DB1}"/>
              </a:ext>
            </a:extLst>
          </p:cNvPr>
          <p:cNvSpPr txBox="1"/>
          <p:nvPr/>
        </p:nvSpPr>
        <p:spPr>
          <a:xfrm>
            <a:off x="315698" y="2599149"/>
            <a:ext cx="2549748" cy="369332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2"/>
                </a:solidFill>
              </a:rPr>
              <a:t>Direction Acquisition</a:t>
            </a:r>
          </a:p>
        </p:txBody>
      </p:sp>
      <p:pic>
        <p:nvPicPr>
          <p:cNvPr id="55" name="Image 54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F70C79DC-91FB-4EB2-AC23-9CB710739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3" y="3080158"/>
            <a:ext cx="837284" cy="83728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091E0D6-F2E4-43AD-80B8-070A2A2344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83" y="4674688"/>
            <a:ext cx="726962" cy="726962"/>
          </a:xfrm>
          <a:prstGeom prst="rect">
            <a:avLst/>
          </a:prstGeom>
        </p:spPr>
      </p:pic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1486F839-6919-475B-B2BA-B82798510BDE}"/>
              </a:ext>
            </a:extLst>
          </p:cNvPr>
          <p:cNvCxnSpPr>
            <a:cxnSpLocks/>
          </p:cNvCxnSpPr>
          <p:nvPr/>
        </p:nvCxnSpPr>
        <p:spPr>
          <a:xfrm flipH="1">
            <a:off x="8412352" y="1183199"/>
            <a:ext cx="1462943" cy="1723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 57">
            <a:extLst>
              <a:ext uri="{FF2B5EF4-FFF2-40B4-BE49-F238E27FC236}">
                <a16:creationId xmlns:a16="http://schemas.microsoft.com/office/drawing/2014/main" id="{552BB5CB-85DB-4EC4-A67E-FDEC714CF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56" y="1891540"/>
            <a:ext cx="630055" cy="63005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D48B0EE2-2BC4-45EC-8D0C-7674B7988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14" y="1909043"/>
            <a:ext cx="851870" cy="85187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8A4EAF0-773E-4647-BD8D-F49DB4EA7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30" y="4449643"/>
            <a:ext cx="670242" cy="67024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1D33D2E5-9523-49D2-B648-BE424280F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98" y="4037993"/>
            <a:ext cx="1561627" cy="156162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C6CA52D-391E-4912-9D30-142311A8CC4D}"/>
              </a:ext>
            </a:extLst>
          </p:cNvPr>
          <p:cNvSpPr/>
          <p:nvPr/>
        </p:nvSpPr>
        <p:spPr>
          <a:xfrm>
            <a:off x="6924252" y="1261692"/>
            <a:ext cx="1920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/>
              <a:t>Cookie anonyme détecté au niveau </a:t>
            </a:r>
            <a:r>
              <a:rPr lang="fr-FR" sz="1200" err="1"/>
              <a:t>analytics</a:t>
            </a:r>
            <a:endParaRPr lang="fr-FR" sz="12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1BB1C6-07B0-4B45-9735-EB6BD32206C4}"/>
              </a:ext>
            </a:extLst>
          </p:cNvPr>
          <p:cNvSpPr/>
          <p:nvPr/>
        </p:nvSpPr>
        <p:spPr>
          <a:xfrm>
            <a:off x="10147918" y="1261692"/>
            <a:ext cx="1587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/>
              <a:t>Profil réel identifié côté CRM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FF6744-D1C1-4A93-85BC-3DF02190DE5F}"/>
              </a:ext>
            </a:extLst>
          </p:cNvPr>
          <p:cNvSpPr/>
          <p:nvPr/>
        </p:nvSpPr>
        <p:spPr>
          <a:xfrm>
            <a:off x="8071041" y="5675870"/>
            <a:ext cx="2343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/>
              <a:t>Une seule personne détectée, suivi d’informations cohérent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DBFECF8-EADB-43A5-92F6-925B9CE0F63F}"/>
              </a:ext>
            </a:extLst>
          </p:cNvPr>
          <p:cNvSpPr txBox="1"/>
          <p:nvPr/>
        </p:nvSpPr>
        <p:spPr>
          <a:xfrm>
            <a:off x="6967949" y="716465"/>
            <a:ext cx="428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Avant – Fonctionnement en silos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D524F50-54E5-45D9-A939-D149D3BAF2FF}"/>
              </a:ext>
            </a:extLst>
          </p:cNvPr>
          <p:cNvSpPr txBox="1"/>
          <p:nvPr/>
        </p:nvSpPr>
        <p:spPr>
          <a:xfrm>
            <a:off x="6968132" y="3182860"/>
            <a:ext cx="31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Demain – Vision unifiée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9432E2-5B01-4AB0-99E4-A1550DF81C74}"/>
              </a:ext>
            </a:extLst>
          </p:cNvPr>
          <p:cNvSpPr/>
          <p:nvPr/>
        </p:nvSpPr>
        <p:spPr>
          <a:xfrm>
            <a:off x="8521930" y="1737226"/>
            <a:ext cx="1649009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i="1"/>
              <a:t>Aucune connexion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C05FF41-FDF7-4967-A3E6-469491669A2D}"/>
              </a:ext>
            </a:extLst>
          </p:cNvPr>
          <p:cNvSpPr/>
          <p:nvPr/>
        </p:nvSpPr>
        <p:spPr>
          <a:xfrm>
            <a:off x="7812429" y="3664851"/>
            <a:ext cx="2898487" cy="2812058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CAC5FE8C-B78D-4DF5-B31C-DC2A85572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20" y="2020586"/>
            <a:ext cx="509154" cy="50915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C1C2E45E-B7A4-454D-84F5-7B0F4EF0B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1907" y="4666820"/>
            <a:ext cx="943079" cy="4803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7F07CD4-8820-4BBA-8E35-086E2E531F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01" y="4687279"/>
            <a:ext cx="1434455" cy="46166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0C5ACB95-85C9-4312-B0B5-E555C33F6C73}"/>
              </a:ext>
            </a:extLst>
          </p:cNvPr>
          <p:cNvSpPr txBox="1"/>
          <p:nvPr/>
        </p:nvSpPr>
        <p:spPr>
          <a:xfrm>
            <a:off x="9130111" y="1400191"/>
            <a:ext cx="101780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b="1" i="1"/>
              <a:t>Team CRM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4D5312-F04E-49C2-AA21-895E9B5AA824}"/>
              </a:ext>
            </a:extLst>
          </p:cNvPr>
          <p:cNvSpPr txBox="1"/>
          <p:nvPr/>
        </p:nvSpPr>
        <p:spPr>
          <a:xfrm>
            <a:off x="8125930" y="2573772"/>
            <a:ext cx="1547665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b="1" i="1"/>
              <a:t>Team Web</a:t>
            </a:r>
          </a:p>
        </p:txBody>
      </p:sp>
    </p:spTree>
    <p:extLst>
      <p:ext uri="{BB962C8B-B14F-4D97-AF65-F5344CB8AC3E}">
        <p14:creationId xmlns:p14="http://schemas.microsoft.com/office/powerpoint/2010/main" val="27550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/>
          <p:nvPr/>
        </p:nvSpPr>
        <p:spPr>
          <a:xfrm>
            <a:off x="530721" y="952318"/>
            <a:ext cx="787658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sym typeface="Roboto Slab"/>
              </a:rPr>
              <a:t>FONCTIONNEMENT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DU CONNECTEUR GA AC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931" y="6287033"/>
            <a:ext cx="1505814" cy="80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203918">
            <a:off x="-625106" y="-43892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4166" y="-716504"/>
            <a:ext cx="234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3"/>
          <p:cNvSpPr/>
          <p:nvPr/>
        </p:nvSpPr>
        <p:spPr>
          <a:xfrm>
            <a:off x="530722" y="239886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C6D7D48-D024-41B6-A2F8-7829FB00E991}"/>
              </a:ext>
            </a:extLst>
          </p:cNvPr>
          <p:cNvGrpSpPr/>
          <p:nvPr/>
        </p:nvGrpSpPr>
        <p:grpSpPr>
          <a:xfrm>
            <a:off x="8942052" y="2805828"/>
            <a:ext cx="2081555" cy="2084303"/>
            <a:chOff x="720492" y="1682585"/>
            <a:chExt cx="2802870" cy="2802870"/>
          </a:xfrm>
        </p:grpSpPr>
        <p:pic>
          <p:nvPicPr>
            <p:cNvPr id="31" name="Picture 26" descr="Image associÃ©e">
              <a:extLst>
                <a:ext uri="{FF2B5EF4-FFF2-40B4-BE49-F238E27FC236}">
                  <a16:creationId xmlns:a16="http://schemas.microsoft.com/office/drawing/2014/main" id="{36F87F1A-731C-4C34-9CC6-0FEBC632D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92" y="1682585"/>
              <a:ext cx="2802870" cy="28028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C307240-7BD7-4DD8-A8E6-9DCDF43D0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048"/>
            <a:stretch/>
          </p:blipFill>
          <p:spPr>
            <a:xfrm>
              <a:off x="842683" y="2048063"/>
              <a:ext cx="2572871" cy="1348856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C9E07E4-8B76-45CA-ACC1-CAD8F8FC29FC}"/>
              </a:ext>
            </a:extLst>
          </p:cNvPr>
          <p:cNvSpPr/>
          <p:nvPr/>
        </p:nvSpPr>
        <p:spPr>
          <a:xfrm>
            <a:off x="304801" y="2662476"/>
            <a:ext cx="3661143" cy="3173874"/>
          </a:xfrm>
          <a:prstGeom prst="rect">
            <a:avLst/>
          </a:prstGeom>
          <a:noFill/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CED71D7-0F67-4CB7-A163-37760A4701A9}"/>
              </a:ext>
            </a:extLst>
          </p:cNvPr>
          <p:cNvGrpSpPr/>
          <p:nvPr/>
        </p:nvGrpSpPr>
        <p:grpSpPr>
          <a:xfrm>
            <a:off x="964417" y="2713614"/>
            <a:ext cx="10593937" cy="2532965"/>
            <a:chOff x="-1702520" y="-865901"/>
            <a:chExt cx="10371583" cy="253296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D07AEC9-4AE7-43A9-9823-717C3A67A00F}"/>
                </a:ext>
              </a:extLst>
            </p:cNvPr>
            <p:cNvGrpSpPr/>
            <p:nvPr/>
          </p:nvGrpSpPr>
          <p:grpSpPr>
            <a:xfrm>
              <a:off x="-1702520" y="-865901"/>
              <a:ext cx="2009476" cy="2028323"/>
              <a:chOff x="-2640387" y="-1561990"/>
              <a:chExt cx="2802871" cy="2802870"/>
            </a:xfrm>
          </p:grpSpPr>
          <p:pic>
            <p:nvPicPr>
              <p:cNvPr id="37" name="Picture 26" descr="Image associÃ©e">
                <a:extLst>
                  <a:ext uri="{FF2B5EF4-FFF2-40B4-BE49-F238E27FC236}">
                    <a16:creationId xmlns:a16="http://schemas.microsoft.com/office/drawing/2014/main" id="{0E092F9C-387C-4672-9D74-899B40FBF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0387" y="-1561990"/>
                <a:ext cx="2802871" cy="280287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C2B66866-D805-499F-8617-9D257C0C7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483996" y="-1234938"/>
                <a:ext cx="2568200" cy="1409824"/>
              </a:xfrm>
              <a:prstGeom prst="rect">
                <a:avLst/>
              </a:prstGeom>
            </p:spPr>
          </p:pic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B3A00E5-7715-4869-A63B-74C8CDE19821}"/>
                </a:ext>
              </a:extLst>
            </p:cNvPr>
            <p:cNvSpPr txBox="1"/>
            <p:nvPr/>
          </p:nvSpPr>
          <p:spPr>
            <a:xfrm>
              <a:off x="5672417" y="1082289"/>
              <a:ext cx="2996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Alimentation des données web dans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Adobe Campaign</a:t>
              </a: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BEFAD50-CDB7-4885-B8C7-0BEAFA41C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9" y="3244621"/>
            <a:ext cx="1175526" cy="117552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7F2D4AD9-1258-4F04-8C87-C0F93BA15D1B}"/>
              </a:ext>
            </a:extLst>
          </p:cNvPr>
          <p:cNvGrpSpPr/>
          <p:nvPr/>
        </p:nvGrpSpPr>
        <p:grpSpPr>
          <a:xfrm>
            <a:off x="4823032" y="3364199"/>
            <a:ext cx="2763480" cy="1762126"/>
            <a:chOff x="6858000" y="4563944"/>
            <a:chExt cx="3263153" cy="2069938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1C1021D-A343-42BD-A2ED-4A741DA5FCC8}"/>
                </a:ext>
              </a:extLst>
            </p:cNvPr>
            <p:cNvSpPr txBox="1"/>
            <p:nvPr/>
          </p:nvSpPr>
          <p:spPr>
            <a:xfrm>
              <a:off x="7081264" y="5897292"/>
              <a:ext cx="2673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>
                  <a:solidFill>
                    <a:srgbClr val="000000"/>
                  </a:solidFill>
                  <a:latin typeface="Segoe UI"/>
                </a:rPr>
                <a:t>Intelligence du moteur de réconciliation </a:t>
              </a:r>
              <a:endParaRPr kumimoji="0" lang="fr-FR" sz="1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270BF40-F7C7-4F50-91C2-ED178EEBAACF}"/>
                </a:ext>
              </a:extLst>
            </p:cNvPr>
            <p:cNvSpPr/>
            <p:nvPr/>
          </p:nvSpPr>
          <p:spPr>
            <a:xfrm>
              <a:off x="6858000" y="4563944"/>
              <a:ext cx="3263153" cy="2069938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1D53BC56-53BA-40D9-BC63-073D8ED8D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882" y="4837583"/>
              <a:ext cx="1059708" cy="1059708"/>
            </a:xfrm>
            <a:prstGeom prst="rect">
              <a:avLst/>
            </a:prstGeom>
          </p:spPr>
        </p:pic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D2003DA0-3F63-4F9C-BFCC-099543D1C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54" y="3942873"/>
            <a:ext cx="478356" cy="46998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AC32D88-55F8-4D61-8A4C-08D8E398B2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48" y="3017815"/>
            <a:ext cx="1248755" cy="925058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9ED1FFA8-A0DB-4469-8516-001EDBDFD24B}"/>
              </a:ext>
            </a:extLst>
          </p:cNvPr>
          <p:cNvSpPr txBox="1"/>
          <p:nvPr/>
        </p:nvSpPr>
        <p:spPr>
          <a:xfrm>
            <a:off x="337001" y="4660172"/>
            <a:ext cx="343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Alimentation des données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embasées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Google Analytics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80D46D7-D2E3-42A1-A06A-AD96259EE1B4}"/>
              </a:ext>
            </a:extLst>
          </p:cNvPr>
          <p:cNvCxnSpPr>
            <a:stCxn id="33" idx="3"/>
            <a:endCxn id="42" idx="1"/>
          </p:cNvCxnSpPr>
          <p:nvPr/>
        </p:nvCxnSpPr>
        <p:spPr>
          <a:xfrm flipV="1">
            <a:off x="3965944" y="4245262"/>
            <a:ext cx="857088" cy="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6A7BDFB-5122-46DF-966D-6376890630B4}"/>
              </a:ext>
            </a:extLst>
          </p:cNvPr>
          <p:cNvCxnSpPr>
            <a:cxnSpLocks/>
            <a:stCxn id="57" idx="1"/>
            <a:endCxn id="42" idx="3"/>
          </p:cNvCxnSpPr>
          <p:nvPr/>
        </p:nvCxnSpPr>
        <p:spPr>
          <a:xfrm flipH="1" flipV="1">
            <a:off x="7586512" y="4245262"/>
            <a:ext cx="597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74CB54E2-BE5B-436F-B59E-573005B028D3}"/>
              </a:ext>
            </a:extLst>
          </p:cNvPr>
          <p:cNvSpPr txBox="1"/>
          <p:nvPr/>
        </p:nvSpPr>
        <p:spPr>
          <a:xfrm>
            <a:off x="5012109" y="5337778"/>
            <a:ext cx="403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Matching des données Web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FEEAF88-A8FD-411A-9D1B-001D5FF34BAA}"/>
              </a:ext>
            </a:extLst>
          </p:cNvPr>
          <p:cNvSpPr txBox="1"/>
          <p:nvPr/>
        </p:nvSpPr>
        <p:spPr>
          <a:xfrm>
            <a:off x="4766456" y="2844296"/>
            <a:ext cx="403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Cookification</a:t>
            </a:r>
            <a:r>
              <a:rPr lang="fr-FR" i="1" dirty="0"/>
              <a:t> des données CRM</a:t>
            </a:r>
          </a:p>
        </p:txBody>
      </p:sp>
      <p:pic>
        <p:nvPicPr>
          <p:cNvPr id="54" name="Espace réservé du contenu 4">
            <a:extLst>
              <a:ext uri="{FF2B5EF4-FFF2-40B4-BE49-F238E27FC236}">
                <a16:creationId xmlns:a16="http://schemas.microsoft.com/office/drawing/2014/main" id="{DDB12A99-5025-4B87-AA55-932E30A69A1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/>
          <a:stretch/>
        </p:blipFill>
        <p:spPr>
          <a:xfrm>
            <a:off x="6156522" y="3224534"/>
            <a:ext cx="903839" cy="781110"/>
          </a:xfr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424B327-95E7-47C9-A70B-586226BC933F}"/>
              </a:ext>
            </a:extLst>
          </p:cNvPr>
          <p:cNvSpPr/>
          <p:nvPr/>
        </p:nvSpPr>
        <p:spPr>
          <a:xfrm>
            <a:off x="8183881" y="2677716"/>
            <a:ext cx="3661143" cy="3173874"/>
          </a:xfrm>
          <a:prstGeom prst="rect">
            <a:avLst/>
          </a:prstGeom>
          <a:noFill/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80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692400"/>
          </a:xfrm>
          <a:prstGeom prst="rect">
            <a:avLst/>
          </a:prstGeom>
          <a:solidFill>
            <a:srgbClr val="F4F3F3"/>
          </a:solidFill>
          <a:ln>
            <a:noFill/>
          </a:ln>
        </p:spPr>
      </p:pic>
      <p:sp>
        <p:nvSpPr>
          <p:cNvPr id="254" name="Google Shape;254;p10"/>
          <p:cNvSpPr txBox="1"/>
          <p:nvPr/>
        </p:nvSpPr>
        <p:spPr>
          <a:xfrm>
            <a:off x="647700" y="753487"/>
            <a:ext cx="77943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EXEMPLE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DU PARCOURS RECONCILIE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748847" y="2224424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852785">
            <a:off x="9765394" y="-372374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903558">
            <a:off x="5040926" y="-446035"/>
            <a:ext cx="1867810" cy="9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/>
          <p:nvPr/>
        </p:nvSpPr>
        <p:spPr>
          <a:xfrm>
            <a:off x="3812083" y="-3550923"/>
            <a:ext cx="6067320" cy="6067320"/>
          </a:xfrm>
          <a:prstGeom prst="ellipse">
            <a:avLst/>
          </a:prstGeom>
          <a:noFill/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8211151" y="1571466"/>
            <a:ext cx="744536" cy="744536"/>
          </a:xfrm>
          <a:prstGeom prst="ellipse">
            <a:avLst/>
          </a:prstGeom>
          <a:solidFill>
            <a:schemeClr val="lt1"/>
          </a:solidFill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19C4FF12-849A-49CA-9D96-15C1AC9871C4}"/>
              </a:ext>
            </a:extLst>
          </p:cNvPr>
          <p:cNvSpPr/>
          <p:nvPr/>
        </p:nvSpPr>
        <p:spPr>
          <a:xfrm>
            <a:off x="566057" y="2929449"/>
            <a:ext cx="10868160" cy="487680"/>
          </a:xfrm>
          <a:prstGeom prst="homePlat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horloge, ordinateur&#10;&#10;Description générée automatiquement">
            <a:extLst>
              <a:ext uri="{FF2B5EF4-FFF2-40B4-BE49-F238E27FC236}">
                <a16:creationId xmlns:a16="http://schemas.microsoft.com/office/drawing/2014/main" id="{7DC2183A-B7A8-4C37-AADE-E8EFB68B0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24" y="2821895"/>
            <a:ext cx="824637" cy="8246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2E0262-4D06-432A-A7B7-BCCE0E4AD1AB}"/>
              </a:ext>
            </a:extLst>
          </p:cNvPr>
          <p:cNvSpPr/>
          <p:nvPr/>
        </p:nvSpPr>
        <p:spPr>
          <a:xfrm>
            <a:off x="5816060" y="2929449"/>
            <a:ext cx="746260" cy="391888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2ACAF41-3260-4C63-88E0-94DCF8DCB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9" y="2821895"/>
            <a:ext cx="656196" cy="656196"/>
          </a:xfrm>
          <a:prstGeom prst="rect">
            <a:avLst/>
          </a:prstGeom>
        </p:spPr>
      </p:pic>
      <p:pic>
        <p:nvPicPr>
          <p:cNvPr id="33" name="Picture 2" descr="Résultat de recherche d'images pour &quot;gmail&quot;">
            <a:extLst>
              <a:ext uri="{FF2B5EF4-FFF2-40B4-BE49-F238E27FC236}">
                <a16:creationId xmlns:a16="http://schemas.microsoft.com/office/drawing/2014/main" id="{7D12AABD-3D93-4BF5-A5C6-49F848C8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98" y="2972548"/>
            <a:ext cx="498540" cy="2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ésultat de recherche d'images pour &quot;outlook&quot;">
            <a:extLst>
              <a:ext uri="{FF2B5EF4-FFF2-40B4-BE49-F238E27FC236}">
                <a16:creationId xmlns:a16="http://schemas.microsoft.com/office/drawing/2014/main" id="{58058A64-EE7B-4D73-8FAA-76E2520C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93" y="2960156"/>
            <a:ext cx="315414" cy="3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26EECBC-8C52-4601-A077-B2092ED05673}"/>
              </a:ext>
            </a:extLst>
          </p:cNvPr>
          <p:cNvSpPr txBox="1"/>
          <p:nvPr/>
        </p:nvSpPr>
        <p:spPr>
          <a:xfrm>
            <a:off x="34554" y="3656779"/>
            <a:ext cx="163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Olivier souhaite changer d’assurance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E9BB413-3E52-4A4C-A6F4-DC88DF28B263}"/>
              </a:ext>
            </a:extLst>
          </p:cNvPr>
          <p:cNvSpPr txBox="1"/>
          <p:nvPr/>
        </p:nvSpPr>
        <p:spPr>
          <a:xfrm>
            <a:off x="5191909" y="3658924"/>
            <a:ext cx="1984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Il reçoit un email qui lui indique une promotion de 200€ sur les assurances.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8CC6719-C52B-43BA-B0D0-4B88403727BA}"/>
              </a:ext>
            </a:extLst>
          </p:cNvPr>
          <p:cNvSpPr txBox="1"/>
          <p:nvPr/>
        </p:nvSpPr>
        <p:spPr>
          <a:xfrm>
            <a:off x="1538675" y="3658924"/>
            <a:ext cx="1829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Il visite le site et compare les services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A7B50B-CDBE-4244-A176-BCA81227C0E2}"/>
              </a:ext>
            </a:extLst>
          </p:cNvPr>
          <p:cNvSpPr/>
          <p:nvPr/>
        </p:nvSpPr>
        <p:spPr>
          <a:xfrm>
            <a:off x="3753187" y="2947742"/>
            <a:ext cx="746260" cy="391888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BF48DB-BCA9-4C28-BB37-486090966F70}"/>
              </a:ext>
            </a:extLst>
          </p:cNvPr>
          <p:cNvSpPr txBox="1"/>
          <p:nvPr/>
        </p:nvSpPr>
        <p:spPr>
          <a:xfrm>
            <a:off x="3157578" y="3672597"/>
            <a:ext cx="1984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Il réalise un devis mais le prix ne lui convient pas.</a:t>
            </a:r>
          </a:p>
        </p:txBody>
      </p:sp>
      <p:pic>
        <p:nvPicPr>
          <p:cNvPr id="42" name="Image 41" descr="Une image contenant jouet, bouteille&#10;&#10;Description générée automatiquement">
            <a:extLst>
              <a:ext uri="{FF2B5EF4-FFF2-40B4-BE49-F238E27FC236}">
                <a16:creationId xmlns:a16="http://schemas.microsoft.com/office/drawing/2014/main" id="{C3131C84-87AD-41F4-B2EF-C65D91344A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80" y="2767073"/>
            <a:ext cx="753226" cy="753226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6BD32EA-2B9C-4119-AAB2-7F0AB64F15FB}"/>
              </a:ext>
            </a:extLst>
          </p:cNvPr>
          <p:cNvSpPr txBox="1"/>
          <p:nvPr/>
        </p:nvSpPr>
        <p:spPr>
          <a:xfrm>
            <a:off x="7205803" y="3683861"/>
            <a:ext cx="2630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Il visite la page de mise en relation en abandonnant le formulaire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15BDDFB5-1C94-43C9-8228-6A592A8595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30" y="2674991"/>
            <a:ext cx="996644" cy="996644"/>
          </a:xfrm>
          <a:prstGeom prst="rect">
            <a:avLst/>
          </a:prstGeom>
        </p:spPr>
      </p:pic>
      <p:pic>
        <p:nvPicPr>
          <p:cNvPr id="45" name="Image 44" descr="Une image contenant jouet, ordinateur&#10;&#10;Description générée automatiquement">
            <a:extLst>
              <a:ext uri="{FF2B5EF4-FFF2-40B4-BE49-F238E27FC236}">
                <a16:creationId xmlns:a16="http://schemas.microsoft.com/office/drawing/2014/main" id="{2B23143A-0815-4C67-A8E7-D745CAAF36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55" y="2767073"/>
            <a:ext cx="778288" cy="778288"/>
          </a:xfrm>
          <a:prstGeom prst="rect">
            <a:avLst/>
          </a:prstGeom>
        </p:spPr>
      </p:pic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id="{ED99AFC1-DD00-4249-8C33-41B77B66795C}"/>
              </a:ext>
            </a:extLst>
          </p:cNvPr>
          <p:cNvSpPr/>
          <p:nvPr/>
        </p:nvSpPr>
        <p:spPr>
          <a:xfrm>
            <a:off x="566057" y="4744295"/>
            <a:ext cx="10868160" cy="487680"/>
          </a:xfrm>
          <a:prstGeom prst="homePlat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25912B4-C6F4-4E55-A956-8C0EB662D2D1}"/>
              </a:ext>
            </a:extLst>
          </p:cNvPr>
          <p:cNvSpPr txBox="1"/>
          <p:nvPr/>
        </p:nvSpPr>
        <p:spPr>
          <a:xfrm>
            <a:off x="100756" y="5360207"/>
            <a:ext cx="1407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Un visiteur anonyme arrive sur le site.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50E9A69-8E7F-45C8-AFAC-4A4F763CA1B2}"/>
              </a:ext>
            </a:extLst>
          </p:cNvPr>
          <p:cNvSpPr txBox="1"/>
          <p:nvPr/>
        </p:nvSpPr>
        <p:spPr>
          <a:xfrm>
            <a:off x="5191909" y="5411276"/>
            <a:ext cx="2240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Un mail automatique est déclenché car son besoin est catégorisé comme « urgent 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9519CA-43E0-4677-9D92-ED12A5EB63D6}"/>
              </a:ext>
            </a:extLst>
          </p:cNvPr>
          <p:cNvSpPr txBox="1"/>
          <p:nvPr/>
        </p:nvSpPr>
        <p:spPr>
          <a:xfrm>
            <a:off x="1171344" y="5376739"/>
            <a:ext cx="2246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GA le classe dans des segments « intentionnistes », « hommes »,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FE2E5F-1433-461A-8C82-024F441138F8}"/>
              </a:ext>
            </a:extLst>
          </p:cNvPr>
          <p:cNvSpPr/>
          <p:nvPr/>
        </p:nvSpPr>
        <p:spPr>
          <a:xfrm>
            <a:off x="3753187" y="4762588"/>
            <a:ext cx="746260" cy="391888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9089E4E-DC97-4D61-A13A-915CA75C2538}"/>
              </a:ext>
            </a:extLst>
          </p:cNvPr>
          <p:cNvSpPr txBox="1"/>
          <p:nvPr/>
        </p:nvSpPr>
        <p:spPr>
          <a:xfrm>
            <a:off x="3209774" y="5411243"/>
            <a:ext cx="2240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Son email est intégré à l’outil CRM et le profil est associé à plusieurs segments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4B8D3F3-4201-4F28-A31B-22D75601A720}"/>
              </a:ext>
            </a:extLst>
          </p:cNvPr>
          <p:cNvSpPr txBox="1"/>
          <p:nvPr/>
        </p:nvSpPr>
        <p:spPr>
          <a:xfrm>
            <a:off x="7359773" y="5411243"/>
            <a:ext cx="244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Le cookie est reconnu lors d’une revisite et remonté dans le CRM. Il est scoré comme « chaud » et est dédoublonné.</a:t>
            </a:r>
          </a:p>
        </p:txBody>
      </p:sp>
      <p:pic>
        <p:nvPicPr>
          <p:cNvPr id="54" name="Image 53" descr="Une image contenant jouet, ordinateur&#10;&#10;Description générée automatiquement">
            <a:extLst>
              <a:ext uri="{FF2B5EF4-FFF2-40B4-BE49-F238E27FC236}">
                <a16:creationId xmlns:a16="http://schemas.microsoft.com/office/drawing/2014/main" id="{FDCF1EAF-BF65-43DD-8025-FB9117B71E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55" y="4581919"/>
            <a:ext cx="778288" cy="77828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87F6C002-956C-45BD-B1E7-2525CCE838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2" y="4534481"/>
            <a:ext cx="730091" cy="730091"/>
          </a:xfrm>
          <a:prstGeom prst="rect">
            <a:avLst/>
          </a:prstGeom>
        </p:spPr>
      </p:pic>
      <p:pic>
        <p:nvPicPr>
          <p:cNvPr id="56" name="Picture 8" descr="Image associée">
            <a:extLst>
              <a:ext uri="{FF2B5EF4-FFF2-40B4-BE49-F238E27FC236}">
                <a16:creationId xmlns:a16="http://schemas.microsoft.com/office/drawing/2014/main" id="{3AE04FDE-3ADF-47AC-8BE5-642E4242E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0" r="61075" b="36993"/>
          <a:stretch/>
        </p:blipFill>
        <p:spPr bwMode="auto">
          <a:xfrm>
            <a:off x="1738111" y="4514011"/>
            <a:ext cx="1140416" cy="8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 5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87B7F68-610C-4D09-ABF3-AA5777FE94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51" y="4563447"/>
            <a:ext cx="909256" cy="909256"/>
          </a:xfrm>
          <a:prstGeom prst="rect">
            <a:avLst/>
          </a:prstGeom>
        </p:spPr>
      </p:pic>
      <p:pic>
        <p:nvPicPr>
          <p:cNvPr id="58" name="Image 57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7F30A567-E758-474E-A3C7-4551DF9A94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24" y="4489837"/>
            <a:ext cx="909256" cy="909256"/>
          </a:xfrm>
          <a:prstGeom prst="rect">
            <a:avLst/>
          </a:prstGeom>
        </p:spPr>
      </p:pic>
      <p:pic>
        <p:nvPicPr>
          <p:cNvPr id="59" name="Image 58" descr="Une image contenant pièce, horloge&#10;&#10;Description générée automatiquement">
            <a:extLst>
              <a:ext uri="{FF2B5EF4-FFF2-40B4-BE49-F238E27FC236}">
                <a16:creationId xmlns:a16="http://schemas.microsoft.com/office/drawing/2014/main" id="{2DC55F0F-AD8E-477A-94AE-D4B322EB2C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9" y="4634707"/>
            <a:ext cx="725500" cy="725500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D15B51A6-9FB4-4CFF-A58B-D8125A78CD16}"/>
              </a:ext>
            </a:extLst>
          </p:cNvPr>
          <p:cNvSpPr txBox="1"/>
          <p:nvPr/>
        </p:nvSpPr>
        <p:spPr>
          <a:xfrm>
            <a:off x="9586840" y="5440985"/>
            <a:ext cx="241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L’information est redescendue dans l’outil de force de vente.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7E32B0D-FCCA-4C5F-B0A6-642A05E89555}"/>
              </a:ext>
            </a:extLst>
          </p:cNvPr>
          <p:cNvSpPr txBox="1"/>
          <p:nvPr/>
        </p:nvSpPr>
        <p:spPr>
          <a:xfrm>
            <a:off x="9742771" y="3694747"/>
            <a:ext cx="241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Il est rappelé par un commercial pour conclure la vente</a:t>
            </a:r>
          </a:p>
        </p:txBody>
      </p:sp>
      <p:pic>
        <p:nvPicPr>
          <p:cNvPr id="3" name="Image 2" descr="Une image contenant pièce&#10;&#10;Description générée automatiquement">
            <a:extLst>
              <a:ext uri="{FF2B5EF4-FFF2-40B4-BE49-F238E27FC236}">
                <a16:creationId xmlns:a16="http://schemas.microsoft.com/office/drawing/2014/main" id="{98626D40-B4BD-4AB5-8C34-5B0A8B24EE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22249" y="2771418"/>
            <a:ext cx="744536" cy="7445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5918"/>
            <a:ext cx="12192000" cy="45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4"/>
          <p:cNvSpPr txBox="1"/>
          <p:nvPr/>
        </p:nvSpPr>
        <p:spPr>
          <a:xfrm>
            <a:off x="1009663" y="423346"/>
            <a:ext cx="688247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USE CASE</a:t>
            </a:r>
            <a:r>
              <a:rPr lang="en-US" sz="4400" b="1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CRM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1009664" y="1287947"/>
            <a:ext cx="7211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optimiser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scénarios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CRM via les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 navigation</a:t>
            </a:r>
            <a:endParaRPr sz="1600" b="1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1088468" y="119155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49027">
            <a:off x="10063809" y="-150618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867" y="483201"/>
            <a:ext cx="18990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RÃ©sultat de recherche d'images pour &quot;macbook icone&quot;">
            <a:extLst>
              <a:ext uri="{FF2B5EF4-FFF2-40B4-BE49-F238E27FC236}">
                <a16:creationId xmlns:a16="http://schemas.microsoft.com/office/drawing/2014/main" id="{16525922-5A3D-4FFB-9CDF-E563ABDBC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 r="24938" b="23074"/>
          <a:stretch/>
        </p:blipFill>
        <p:spPr bwMode="auto">
          <a:xfrm>
            <a:off x="6804837" y="1859282"/>
            <a:ext cx="5387164" cy="43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62BF2D-8736-4CEE-AC8A-1F7E6C304C1F}"/>
              </a:ext>
            </a:extLst>
          </p:cNvPr>
          <p:cNvSpPr/>
          <p:nvPr/>
        </p:nvSpPr>
        <p:spPr>
          <a:xfrm>
            <a:off x="282051" y="2210632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F5208D-8303-459B-877C-9C6807F55191}"/>
              </a:ext>
            </a:extLst>
          </p:cNvPr>
          <p:cNvSpPr/>
          <p:nvPr/>
        </p:nvSpPr>
        <p:spPr>
          <a:xfrm>
            <a:off x="3543444" y="2210632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EE9951-8DB3-40D5-9C2D-011F9B1D518F}"/>
              </a:ext>
            </a:extLst>
          </p:cNvPr>
          <p:cNvSpPr/>
          <p:nvPr/>
        </p:nvSpPr>
        <p:spPr>
          <a:xfrm>
            <a:off x="285592" y="4617146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C1B3E4-8F73-4A4F-A990-92209C0B8E31}"/>
              </a:ext>
            </a:extLst>
          </p:cNvPr>
          <p:cNvSpPr/>
          <p:nvPr/>
        </p:nvSpPr>
        <p:spPr>
          <a:xfrm>
            <a:off x="3546985" y="4617146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CB950-5776-4325-8093-C174770327FF}"/>
              </a:ext>
            </a:extLst>
          </p:cNvPr>
          <p:cNvSpPr/>
          <p:nvPr/>
        </p:nvSpPr>
        <p:spPr>
          <a:xfrm>
            <a:off x="282051" y="4625174"/>
            <a:ext cx="3152265" cy="39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Ciblage fin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808BBD-2E53-45F6-934D-885370CBC6E8}"/>
              </a:ext>
            </a:extLst>
          </p:cNvPr>
          <p:cNvSpPr/>
          <p:nvPr/>
        </p:nvSpPr>
        <p:spPr>
          <a:xfrm>
            <a:off x="3539903" y="4625174"/>
            <a:ext cx="3152265" cy="393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Réactivation inactifs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144646-F667-4ABE-AD1D-BB06A6ECC839}"/>
              </a:ext>
            </a:extLst>
          </p:cNvPr>
          <p:cNvSpPr/>
          <p:nvPr/>
        </p:nvSpPr>
        <p:spPr>
          <a:xfrm>
            <a:off x="3539902" y="2210632"/>
            <a:ext cx="3152265" cy="39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Données navigationnelles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EA85C7-A273-432F-AE67-AF5FBA3E811A}"/>
              </a:ext>
            </a:extLst>
          </p:cNvPr>
          <p:cNvSpPr/>
          <p:nvPr/>
        </p:nvSpPr>
        <p:spPr>
          <a:xfrm>
            <a:off x="278509" y="2210632"/>
            <a:ext cx="3152265" cy="393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Données transactionnelles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445410-1520-49D2-A5B6-EC450803F6DB}"/>
              </a:ext>
            </a:extLst>
          </p:cNvPr>
          <p:cNvSpPr txBox="1"/>
          <p:nvPr/>
        </p:nvSpPr>
        <p:spPr>
          <a:xfrm>
            <a:off x="428954" y="2729963"/>
            <a:ext cx="2821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Redescente des données par agrégat de conversion, vente, CA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2C1AE9D-F966-436A-AD93-F5710994AF04}"/>
              </a:ext>
            </a:extLst>
          </p:cNvPr>
          <p:cNvSpPr txBox="1"/>
          <p:nvPr/>
        </p:nvSpPr>
        <p:spPr>
          <a:xfrm>
            <a:off x="571642" y="5104577"/>
            <a:ext cx="257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Granularité des ciblages CRM  via les données site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42B3418-CC5C-4319-8BA4-B638CAB565FE}"/>
              </a:ext>
            </a:extLst>
          </p:cNvPr>
          <p:cNvSpPr txBox="1"/>
          <p:nvPr/>
        </p:nvSpPr>
        <p:spPr>
          <a:xfrm>
            <a:off x="3499148" y="2733505"/>
            <a:ext cx="324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Redescente de l’engagement site par agrégat : pages visitées - temps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398E545-1EA0-47DA-B9E2-8C301940F015}"/>
              </a:ext>
            </a:extLst>
          </p:cNvPr>
          <p:cNvSpPr txBox="1"/>
          <p:nvPr/>
        </p:nvSpPr>
        <p:spPr>
          <a:xfrm>
            <a:off x="3807489" y="5108119"/>
            <a:ext cx="257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Qualifier le statut des inactifs CRM par leur navigation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201DD32-92E5-4C97-9D64-6A5F3340D03C}"/>
              </a:ext>
            </a:extLst>
          </p:cNvPr>
          <p:cNvSpPr txBox="1"/>
          <p:nvPr/>
        </p:nvSpPr>
        <p:spPr>
          <a:xfrm>
            <a:off x="246621" y="1723663"/>
            <a:ext cx="400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/>
              <a:t>Enrichissement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922F79F-77BE-4E0F-A498-FFDBAB925C9B}"/>
              </a:ext>
            </a:extLst>
          </p:cNvPr>
          <p:cNvSpPr txBox="1"/>
          <p:nvPr/>
        </p:nvSpPr>
        <p:spPr>
          <a:xfrm>
            <a:off x="239530" y="4140809"/>
            <a:ext cx="400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/>
              <a:t>Animation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1A018E9-8EF2-4807-90E3-899DCDF01A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642"/>
          <a:stretch/>
        </p:blipFill>
        <p:spPr>
          <a:xfrm>
            <a:off x="8015445" y="2133266"/>
            <a:ext cx="4176555" cy="33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5918"/>
            <a:ext cx="12192000" cy="448873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4"/>
          <p:cNvSpPr txBox="1"/>
          <p:nvPr/>
        </p:nvSpPr>
        <p:spPr>
          <a:xfrm>
            <a:off x="1009663" y="423346"/>
            <a:ext cx="688247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USE CASE</a:t>
            </a:r>
            <a:r>
              <a:rPr lang="en-US" sz="4400" b="1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ACQUISITION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1009664" y="1287947"/>
            <a:ext cx="7211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utiliser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CRM pour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améliorer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l’approche</a:t>
            </a:r>
            <a:r>
              <a:rPr lang="en-US"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web</a:t>
            </a:r>
            <a:endParaRPr sz="1600" b="1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1088468" y="119155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49027">
            <a:off x="10063809" y="-150618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867" y="483201"/>
            <a:ext cx="1899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447E02C-E8BE-42A6-B68A-5C715E7A7BD4}"/>
              </a:ext>
            </a:extLst>
          </p:cNvPr>
          <p:cNvSpPr/>
          <p:nvPr/>
        </p:nvSpPr>
        <p:spPr>
          <a:xfrm>
            <a:off x="5428227" y="2210632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78422A-8D0D-4B9F-B697-4E76F6B61E26}"/>
              </a:ext>
            </a:extLst>
          </p:cNvPr>
          <p:cNvSpPr/>
          <p:nvPr/>
        </p:nvSpPr>
        <p:spPr>
          <a:xfrm>
            <a:off x="8689620" y="2210632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E343D7-C3B7-4192-AFDF-EBCFB912094C}"/>
              </a:ext>
            </a:extLst>
          </p:cNvPr>
          <p:cNvSpPr/>
          <p:nvPr/>
        </p:nvSpPr>
        <p:spPr>
          <a:xfrm>
            <a:off x="5431768" y="4617146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02602C-096B-4911-B3ED-514FD51DA10A}"/>
              </a:ext>
            </a:extLst>
          </p:cNvPr>
          <p:cNvSpPr/>
          <p:nvPr/>
        </p:nvSpPr>
        <p:spPr>
          <a:xfrm>
            <a:off x="8693161" y="4617146"/>
            <a:ext cx="3152265" cy="1553294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D16E50E-ABD7-407B-826E-668FF1CBBEF2}"/>
              </a:ext>
            </a:extLst>
          </p:cNvPr>
          <p:cNvSpPr/>
          <p:nvPr/>
        </p:nvSpPr>
        <p:spPr>
          <a:xfrm>
            <a:off x="5428227" y="4625174"/>
            <a:ext cx="3152265" cy="393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SEA/ Programmatique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5754FC-ABF1-4033-BDAF-B64F05CCEE59}"/>
              </a:ext>
            </a:extLst>
          </p:cNvPr>
          <p:cNvSpPr/>
          <p:nvPr/>
        </p:nvSpPr>
        <p:spPr>
          <a:xfrm>
            <a:off x="8686079" y="4625174"/>
            <a:ext cx="3152265" cy="39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Personnalisation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F36F351-871C-49CE-BECB-235BBAFE632A}"/>
              </a:ext>
            </a:extLst>
          </p:cNvPr>
          <p:cNvSpPr/>
          <p:nvPr/>
        </p:nvSpPr>
        <p:spPr>
          <a:xfrm>
            <a:off x="8686078" y="2210632"/>
            <a:ext cx="3152265" cy="393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Cross-</a:t>
            </a:r>
            <a:r>
              <a:rPr lang="fr-FR" b="1" err="1">
                <a:solidFill>
                  <a:schemeClr val="bg2"/>
                </a:solidFill>
              </a:rPr>
              <a:t>Device</a:t>
            </a:r>
            <a:endParaRPr lang="fr-FR" b="1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D013B2-612B-4DBB-8C7A-00244C408DC1}"/>
              </a:ext>
            </a:extLst>
          </p:cNvPr>
          <p:cNvSpPr/>
          <p:nvPr/>
        </p:nvSpPr>
        <p:spPr>
          <a:xfrm>
            <a:off x="5424685" y="2210632"/>
            <a:ext cx="3152265" cy="39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2"/>
                </a:solidFill>
              </a:rPr>
              <a:t>Données CRM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9BDEC08-6AD6-4CAB-8389-98B58A2F9F75}"/>
              </a:ext>
            </a:extLst>
          </p:cNvPr>
          <p:cNvSpPr txBox="1"/>
          <p:nvPr/>
        </p:nvSpPr>
        <p:spPr>
          <a:xfrm>
            <a:off x="5540106" y="2729963"/>
            <a:ext cx="29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Intégration de la vue client dans les données de navigation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F99E63D-5E5F-41F4-BBB5-69F1D4F9E73F}"/>
              </a:ext>
            </a:extLst>
          </p:cNvPr>
          <p:cNvSpPr txBox="1"/>
          <p:nvPr/>
        </p:nvSpPr>
        <p:spPr>
          <a:xfrm>
            <a:off x="5717818" y="5104577"/>
            <a:ext cx="2573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Activation des contacts </a:t>
            </a:r>
            <a:r>
              <a:rPr lang="fr-FR" dirty="0" err="1"/>
              <a:t>embasés</a:t>
            </a:r>
            <a:r>
              <a:rPr lang="fr-FR" dirty="0"/>
              <a:t> enrichis en achat media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C6B6AEB-F56B-4704-A522-40A164D67314}"/>
              </a:ext>
            </a:extLst>
          </p:cNvPr>
          <p:cNvSpPr txBox="1"/>
          <p:nvPr/>
        </p:nvSpPr>
        <p:spPr>
          <a:xfrm>
            <a:off x="8950124" y="2733505"/>
            <a:ext cx="25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Vue cross-</a:t>
            </a:r>
            <a:r>
              <a:rPr lang="fr-FR" dirty="0" err="1"/>
              <a:t>device</a:t>
            </a:r>
            <a:r>
              <a:rPr lang="fr-FR" dirty="0"/>
              <a:t> dédoublonnée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F7D2AB5-7A5E-4128-807B-D83D4DE07821}"/>
              </a:ext>
            </a:extLst>
          </p:cNvPr>
          <p:cNvSpPr txBox="1"/>
          <p:nvPr/>
        </p:nvSpPr>
        <p:spPr>
          <a:xfrm>
            <a:off x="8741007" y="5044321"/>
            <a:ext cx="300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Personnalisation on site à destination des cibles CRM via Google </a:t>
            </a:r>
            <a:r>
              <a:rPr lang="fr-FR" err="1"/>
              <a:t>Optimize</a:t>
            </a:r>
            <a:r>
              <a:rPr lang="fr-FR"/>
              <a:t> ou autres solutions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4B37BA7-B832-4E53-9B18-CDF9C308BCB6}"/>
              </a:ext>
            </a:extLst>
          </p:cNvPr>
          <p:cNvSpPr txBox="1"/>
          <p:nvPr/>
        </p:nvSpPr>
        <p:spPr>
          <a:xfrm>
            <a:off x="5392797" y="1723663"/>
            <a:ext cx="400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/>
              <a:t>Enrichissement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937DAC8-EA43-4A20-965E-DEBE7722104F}"/>
              </a:ext>
            </a:extLst>
          </p:cNvPr>
          <p:cNvSpPr txBox="1"/>
          <p:nvPr/>
        </p:nvSpPr>
        <p:spPr>
          <a:xfrm>
            <a:off x="5385706" y="4140809"/>
            <a:ext cx="400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/>
              <a:t>Activation</a:t>
            </a:r>
          </a:p>
        </p:txBody>
      </p:sp>
      <p:pic>
        <p:nvPicPr>
          <p:cNvPr id="77" name="Picture 2" descr="RÃ©sultat de recherche d'images pour &quot;macbook icone&quot;">
            <a:extLst>
              <a:ext uri="{FF2B5EF4-FFF2-40B4-BE49-F238E27FC236}">
                <a16:creationId xmlns:a16="http://schemas.microsoft.com/office/drawing/2014/main" id="{7733F955-3622-424E-8B8E-8BA477637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 t="20894" b="22639"/>
          <a:stretch/>
        </p:blipFill>
        <p:spPr bwMode="auto">
          <a:xfrm>
            <a:off x="0" y="1787111"/>
            <a:ext cx="5431768" cy="43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RÃ©sultat de recherche d'images pour &quot;google analytics&quot;">
            <a:extLst>
              <a:ext uri="{FF2B5EF4-FFF2-40B4-BE49-F238E27FC236}">
                <a16:creationId xmlns:a16="http://schemas.microsoft.com/office/drawing/2014/main" id="{78894AF1-EEF1-4A48-BBBD-9575EC1B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" y="2210632"/>
            <a:ext cx="4234852" cy="30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RÃ©sultat de recherche d'images pour &quot;Double click manager&quot;">
            <a:extLst>
              <a:ext uri="{FF2B5EF4-FFF2-40B4-BE49-F238E27FC236}">
                <a16:creationId xmlns:a16="http://schemas.microsoft.com/office/drawing/2014/main" id="{32E4F892-8D72-47F3-A530-A48B8E6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43" y="5708056"/>
            <a:ext cx="431191" cy="4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Ã©sultat de recherche d'images pour &quot;google ads&quot;">
            <a:extLst>
              <a:ext uri="{FF2B5EF4-FFF2-40B4-BE49-F238E27FC236}">
                <a16:creationId xmlns:a16="http://schemas.microsoft.com/office/drawing/2014/main" id="{1CA213F4-9AF2-42CC-8A90-98D8C601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85" y="5648090"/>
            <a:ext cx="551121" cy="5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11084C88-2B25-4005-B5B0-AE951AAD5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4281" y="5705921"/>
            <a:ext cx="462828" cy="3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/>
        </p:nvSpPr>
        <p:spPr>
          <a:xfrm>
            <a:off x="868680" y="3478608"/>
            <a:ext cx="98412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Data Marketing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3 </a:t>
            </a:r>
            <a:r>
              <a:rPr lang="en-US" sz="4400" b="1" dirty="0" err="1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clés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 pour donner de la </a:t>
            </a:r>
            <a:r>
              <a:rPr lang="en-US" sz="4400" b="1" dirty="0" err="1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valeur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 à </a:t>
            </a:r>
            <a:r>
              <a:rPr lang="en-US" sz="4400" b="1" dirty="0" err="1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vos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 err="1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parcours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 clients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" name="Image 9" descr="Une image contenant jouet, ordinateur, table, horloge&#10;&#10;Description générée automatiquement">
            <a:extLst>
              <a:ext uri="{FF2B5EF4-FFF2-40B4-BE49-F238E27FC236}">
                <a16:creationId xmlns:a16="http://schemas.microsoft.com/office/drawing/2014/main" id="{F5BE3E5A-4F5F-49F2-A022-0F6F73E547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1758" y="-952500"/>
            <a:ext cx="6968484" cy="4637646"/>
          </a:xfrm>
          <a:prstGeom prst="rect">
            <a:avLst/>
          </a:prstGeom>
        </p:spPr>
      </p:pic>
      <p:pic>
        <p:nvPicPr>
          <p:cNvPr id="1026" name="Picture 2" descr="light logo">
            <a:extLst>
              <a:ext uri="{FF2B5EF4-FFF2-40B4-BE49-F238E27FC236}">
                <a16:creationId xmlns:a16="http://schemas.microsoft.com/office/drawing/2014/main" id="{C60B7EDB-9D11-4371-B3EB-FBDF6722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92" y="5602226"/>
            <a:ext cx="2549321" cy="8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/>
        </p:nvSpPr>
        <p:spPr>
          <a:xfrm>
            <a:off x="970221" y="1151386"/>
            <a:ext cx="546323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3. PLATEFORME</a:t>
            </a:r>
            <a:r>
              <a:rPr lang="en-US" sz="4400" b="1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TECHNOLOGIQUE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970222" y="3048128"/>
            <a:ext cx="51257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réconcilier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onlines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offlines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via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approche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éditeur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?</a:t>
            </a:r>
            <a:endParaRPr sz="20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071368" y="2622323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Espace réservé pour une image  10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96FC77D7-5973-40AA-BE81-05BFA8ABC81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63" r="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546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42971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7"/>
          <p:cNvSpPr/>
          <p:nvPr/>
        </p:nvSpPr>
        <p:spPr>
          <a:xfrm>
            <a:off x="650873" y="239032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2" name="Google Shape;5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17899">
            <a:off x="215937" y="272861"/>
            <a:ext cx="1478307" cy="89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312" y="-228283"/>
            <a:ext cx="918000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57;p17">
            <a:extLst>
              <a:ext uri="{FF2B5EF4-FFF2-40B4-BE49-F238E27FC236}">
                <a16:creationId xmlns:a16="http://schemas.microsoft.com/office/drawing/2014/main" id="{EB01D29E-708E-41D4-A21C-0E6F431EE245}"/>
              </a:ext>
            </a:extLst>
          </p:cNvPr>
          <p:cNvSpPr txBox="1"/>
          <p:nvPr/>
        </p:nvSpPr>
        <p:spPr>
          <a:xfrm>
            <a:off x="299356" y="1550763"/>
            <a:ext cx="54402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LES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ENJEUX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" name="Google Shape;259;p26">
            <a:extLst>
              <a:ext uri="{FF2B5EF4-FFF2-40B4-BE49-F238E27FC236}">
                <a16:creationId xmlns:a16="http://schemas.microsoft.com/office/drawing/2014/main" id="{CB98E0FA-1379-4116-BC7C-3973313D4B6F}"/>
              </a:ext>
            </a:extLst>
          </p:cNvPr>
          <p:cNvSpPr txBox="1"/>
          <p:nvPr/>
        </p:nvSpPr>
        <p:spPr>
          <a:xfrm>
            <a:off x="11336271" y="3769765"/>
            <a:ext cx="951406" cy="26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buClr>
                <a:srgbClr val="3E5874"/>
              </a:buClr>
              <a:buSzPts val="2200"/>
            </a:pPr>
            <a:r>
              <a:rPr lang="fr-FR" b="1" dirty="0">
                <a:solidFill>
                  <a:schemeClr val="bg1"/>
                </a:solidFill>
                <a:latin typeface="Bw Mitga" charset="0"/>
                <a:ea typeface="Bw Mitga" charset="0"/>
                <a:cs typeface="Bw Mitga" charset="0"/>
                <a:sym typeface="Roboto Condensed Light"/>
              </a:rPr>
              <a:t>60%</a:t>
            </a:r>
            <a:endParaRPr b="1" dirty="0">
              <a:solidFill>
                <a:schemeClr val="bg1"/>
              </a:solidFill>
              <a:latin typeface="Bw Mitga" charset="0"/>
              <a:ea typeface="Bw Mitga" charset="0"/>
              <a:cs typeface="Bw Mitga" charset="0"/>
            </a:endParaRP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9DF27F03-A9C7-462E-B137-B0A32ACBC25F}"/>
              </a:ext>
            </a:extLst>
          </p:cNvPr>
          <p:cNvCxnSpPr>
            <a:cxnSpLocks/>
          </p:cNvCxnSpPr>
          <p:nvPr/>
        </p:nvCxnSpPr>
        <p:spPr>
          <a:xfrm flipV="1">
            <a:off x="4542971" y="3760048"/>
            <a:ext cx="9601200" cy="1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C21EFD19-DADC-4337-9988-F645ECC40369}"/>
              </a:ext>
            </a:extLst>
          </p:cNvPr>
          <p:cNvCxnSpPr>
            <a:cxnSpLocks/>
          </p:cNvCxnSpPr>
          <p:nvPr/>
        </p:nvCxnSpPr>
        <p:spPr>
          <a:xfrm flipV="1">
            <a:off x="8077447" y="1571091"/>
            <a:ext cx="0" cy="3959157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D5565049-C916-4FF0-A35F-C3912E3D5B7B}"/>
              </a:ext>
            </a:extLst>
          </p:cNvPr>
          <p:cNvGrpSpPr/>
          <p:nvPr/>
        </p:nvGrpSpPr>
        <p:grpSpPr>
          <a:xfrm>
            <a:off x="4853514" y="1476973"/>
            <a:ext cx="3307844" cy="1791296"/>
            <a:chOff x="563275" y="1193072"/>
            <a:chExt cx="3022288" cy="200592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A4D3749-F6EA-40A8-92F4-DAA703BB1936}"/>
                </a:ext>
              </a:extLst>
            </p:cNvPr>
            <p:cNvSpPr/>
            <p:nvPr/>
          </p:nvSpPr>
          <p:spPr>
            <a:xfrm>
              <a:off x="1205589" y="1543682"/>
              <a:ext cx="2379974" cy="1033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800" dirty="0">
                  <a:latin typeface="Roboto"/>
                  <a:cs typeface="Arial" panose="020B0604020202020204" pitchFamily="34" charset="0"/>
                </a:rPr>
                <a:t>des annonceurs déclarent avoir une DMP/CDP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208202-785C-43AF-B811-CABB27CC73F9}"/>
                </a:ext>
              </a:extLst>
            </p:cNvPr>
            <p:cNvSpPr/>
            <p:nvPr/>
          </p:nvSpPr>
          <p:spPr>
            <a:xfrm>
              <a:off x="1168293" y="1193072"/>
              <a:ext cx="669625" cy="448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C00000"/>
                  </a:solidFill>
                  <a:latin typeface="Roboto"/>
                  <a:cs typeface="Arial" panose="020B0604020202020204" pitchFamily="34" charset="0"/>
                </a:rPr>
                <a:t>40% </a:t>
              </a:r>
              <a:endParaRPr lang="fr-FR" sz="2000" dirty="0">
                <a:solidFill>
                  <a:srgbClr val="C00000"/>
                </a:solidFill>
                <a:latin typeface="Roboto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A93607-522C-4721-BFB7-9EC40AD6C20A}"/>
                </a:ext>
              </a:extLst>
            </p:cNvPr>
            <p:cNvSpPr/>
            <p:nvPr/>
          </p:nvSpPr>
          <p:spPr>
            <a:xfrm>
              <a:off x="563275" y="1608649"/>
              <a:ext cx="545574" cy="15864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674A1B3-7FEA-44E1-8524-E2DC7EA5DBA5}"/>
                </a:ext>
              </a:extLst>
            </p:cNvPr>
            <p:cNvSpPr/>
            <p:nvPr/>
          </p:nvSpPr>
          <p:spPr>
            <a:xfrm>
              <a:off x="1264487" y="2544597"/>
              <a:ext cx="545574" cy="65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AED432-B59F-467D-BE9A-78211B367DEE}"/>
                </a:ext>
              </a:extLst>
            </p:cNvPr>
            <p:cNvSpPr/>
            <p:nvPr/>
          </p:nvSpPr>
          <p:spPr>
            <a:xfrm>
              <a:off x="1965699" y="2853555"/>
              <a:ext cx="545574" cy="3454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61ABA48-7149-43D7-A7B1-CB5E1492A6FD}"/>
              </a:ext>
            </a:extLst>
          </p:cNvPr>
          <p:cNvSpPr/>
          <p:nvPr/>
        </p:nvSpPr>
        <p:spPr>
          <a:xfrm>
            <a:off x="8219122" y="2724962"/>
            <a:ext cx="3762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4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90%</a:t>
            </a:r>
          </a:p>
          <a:p>
            <a:r>
              <a:rPr lang="fr-FR" sz="1800" dirty="0">
                <a:latin typeface="Roboto"/>
                <a:cs typeface="Arial" panose="020B0604020202020204" pitchFamily="34" charset="0"/>
              </a:rPr>
              <a:t>des utilisateurs sont satisfaits de leurs solutions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BA536128-7502-4A6D-99F3-86CA3F21168C}"/>
              </a:ext>
            </a:extLst>
          </p:cNvPr>
          <p:cNvGrpSpPr/>
          <p:nvPr/>
        </p:nvGrpSpPr>
        <p:grpSpPr>
          <a:xfrm>
            <a:off x="4209628" y="3782790"/>
            <a:ext cx="3939030" cy="2198700"/>
            <a:chOff x="584327" y="3660728"/>
            <a:chExt cx="3928314" cy="270320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5E4B599-8F67-4504-94DE-B14C24F074A8}"/>
                </a:ext>
              </a:extLst>
            </p:cNvPr>
            <p:cNvSpPr/>
            <p:nvPr/>
          </p:nvSpPr>
          <p:spPr>
            <a:xfrm>
              <a:off x="584327" y="5260405"/>
              <a:ext cx="1629997" cy="9920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Créer des segments d’audience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023DACA-9BA4-497C-B150-3711A9598B5D}"/>
                </a:ext>
              </a:extLst>
            </p:cNvPr>
            <p:cNvSpPr/>
            <p:nvPr/>
          </p:nvSpPr>
          <p:spPr>
            <a:xfrm>
              <a:off x="1908127" y="5163607"/>
              <a:ext cx="1395107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Personnaliser la relation client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2AC2635-C3FD-4A4D-BE64-2FD8FEF5E2CE}"/>
                </a:ext>
              </a:extLst>
            </p:cNvPr>
            <p:cNvSpPr/>
            <p:nvPr/>
          </p:nvSpPr>
          <p:spPr>
            <a:xfrm>
              <a:off x="3193600" y="5399262"/>
              <a:ext cx="1319041" cy="514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Bassin unifié des données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746D75E-3C66-4CF8-8B74-9C65E0D5549E}"/>
                </a:ext>
              </a:extLst>
            </p:cNvPr>
            <p:cNvSpPr/>
            <p:nvPr/>
          </p:nvSpPr>
          <p:spPr>
            <a:xfrm>
              <a:off x="1051632" y="4629867"/>
              <a:ext cx="742102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53%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9A61F08-5C03-4E57-BA8E-993285F3ED89}"/>
                </a:ext>
              </a:extLst>
            </p:cNvPr>
            <p:cNvSpPr/>
            <p:nvPr/>
          </p:nvSpPr>
          <p:spPr>
            <a:xfrm>
              <a:off x="2128431" y="4628175"/>
              <a:ext cx="1015849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44%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204E10C-AFC0-402C-8D01-0BCAC3E4C3CD}"/>
                </a:ext>
              </a:extLst>
            </p:cNvPr>
            <p:cNvSpPr/>
            <p:nvPr/>
          </p:nvSpPr>
          <p:spPr>
            <a:xfrm>
              <a:off x="3466587" y="4649397"/>
              <a:ext cx="739608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36%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1120857-E9AA-4760-9E07-E3857BF31B68}"/>
                </a:ext>
              </a:extLst>
            </p:cNvPr>
            <p:cNvSpPr txBox="1"/>
            <p:nvPr/>
          </p:nvSpPr>
          <p:spPr>
            <a:xfrm>
              <a:off x="1468362" y="3660728"/>
              <a:ext cx="2065606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i="1" dirty="0">
                  <a:solidFill>
                    <a:srgbClr val="C00000"/>
                  </a:solidFill>
                  <a:latin typeface="Roboto"/>
                  <a:cs typeface="Arial" panose="020B0604020202020204" pitchFamily="34" charset="0"/>
                </a:rPr>
                <a:t>Les use cases</a:t>
              </a:r>
            </a:p>
          </p:txBody>
        </p:sp>
      </p:grpSp>
      <p:sp>
        <p:nvSpPr>
          <p:cNvPr id="97" name="Ellipse 96">
            <a:extLst>
              <a:ext uri="{FF2B5EF4-FFF2-40B4-BE49-F238E27FC236}">
                <a16:creationId xmlns:a16="http://schemas.microsoft.com/office/drawing/2014/main" id="{675E392E-CAFF-4FBF-88CB-99F79B81A0E9}"/>
              </a:ext>
            </a:extLst>
          </p:cNvPr>
          <p:cNvSpPr/>
          <p:nvPr/>
        </p:nvSpPr>
        <p:spPr>
          <a:xfrm>
            <a:off x="5796598" y="4289957"/>
            <a:ext cx="851954" cy="80686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2AF746DA-8992-46BA-B790-6BDFF9E512EF}"/>
              </a:ext>
            </a:extLst>
          </p:cNvPr>
          <p:cNvSpPr/>
          <p:nvPr/>
        </p:nvSpPr>
        <p:spPr>
          <a:xfrm>
            <a:off x="4608203" y="4298065"/>
            <a:ext cx="851954" cy="80686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3C3C516-A37E-463E-9CF4-19D6B6A07C3A}"/>
              </a:ext>
            </a:extLst>
          </p:cNvPr>
          <p:cNvSpPr/>
          <p:nvPr/>
        </p:nvSpPr>
        <p:spPr>
          <a:xfrm>
            <a:off x="7028770" y="4296445"/>
            <a:ext cx="851954" cy="80686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B9F88F1E-A9B0-47FF-934F-30E17F6B552D}"/>
              </a:ext>
            </a:extLst>
          </p:cNvPr>
          <p:cNvGrpSpPr/>
          <p:nvPr/>
        </p:nvGrpSpPr>
        <p:grpSpPr>
          <a:xfrm>
            <a:off x="8276363" y="3748511"/>
            <a:ext cx="3705563" cy="2198700"/>
            <a:chOff x="817158" y="3660728"/>
            <a:chExt cx="3695483" cy="270320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16A155F-2EA1-4A21-B021-52875477E233}"/>
                </a:ext>
              </a:extLst>
            </p:cNvPr>
            <p:cNvSpPr/>
            <p:nvPr/>
          </p:nvSpPr>
          <p:spPr>
            <a:xfrm>
              <a:off x="817158" y="5260405"/>
              <a:ext cx="1247126" cy="9920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Complexité projet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17CED30-9CB2-47A4-B380-1FBD3D329BFF}"/>
                </a:ext>
              </a:extLst>
            </p:cNvPr>
            <p:cNvSpPr/>
            <p:nvPr/>
          </p:nvSpPr>
          <p:spPr>
            <a:xfrm>
              <a:off x="1982351" y="5163607"/>
              <a:ext cx="123615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Difficile calcul du ROI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B0364E5-3417-4AAD-8B90-753F5939F8E7}"/>
                </a:ext>
              </a:extLst>
            </p:cNvPr>
            <p:cNvSpPr/>
            <p:nvPr/>
          </p:nvSpPr>
          <p:spPr>
            <a:xfrm>
              <a:off x="3193600" y="5530819"/>
              <a:ext cx="1319041" cy="514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Roboto"/>
                  <a:cs typeface="Arial" panose="020B0604020202020204" pitchFamily="34" charset="0"/>
                </a:rPr>
                <a:t>Pas de cas d’usage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76E503C-1BBF-4476-9160-D4EAF1FD5828}"/>
                </a:ext>
              </a:extLst>
            </p:cNvPr>
            <p:cNvSpPr/>
            <p:nvPr/>
          </p:nvSpPr>
          <p:spPr>
            <a:xfrm>
              <a:off x="1051632" y="4629867"/>
              <a:ext cx="742102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37%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5A1E8E4-7C58-4E4A-B794-C2AB55C1DE59}"/>
                </a:ext>
              </a:extLst>
            </p:cNvPr>
            <p:cNvSpPr/>
            <p:nvPr/>
          </p:nvSpPr>
          <p:spPr>
            <a:xfrm>
              <a:off x="2128431" y="4628175"/>
              <a:ext cx="1015849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35%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C991C3A-0C42-4F98-BC0D-2BA1BBECB3D3}"/>
                </a:ext>
              </a:extLst>
            </p:cNvPr>
            <p:cNvSpPr/>
            <p:nvPr/>
          </p:nvSpPr>
          <p:spPr>
            <a:xfrm>
              <a:off x="3424173" y="4661358"/>
              <a:ext cx="739608" cy="454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latin typeface="Roboto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076A6AC-CF84-4472-964B-381394323598}"/>
                </a:ext>
              </a:extLst>
            </p:cNvPr>
            <p:cNvSpPr txBox="1"/>
            <p:nvPr/>
          </p:nvSpPr>
          <p:spPr>
            <a:xfrm>
              <a:off x="905147" y="3660728"/>
              <a:ext cx="3514923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i="1" dirty="0">
                  <a:solidFill>
                    <a:schemeClr val="accent4">
                      <a:lumMod val="50000"/>
                    </a:schemeClr>
                  </a:solidFill>
                  <a:latin typeface="Roboto"/>
                  <a:cs typeface="Arial" panose="020B0604020202020204" pitchFamily="34" charset="0"/>
                </a:rPr>
                <a:t>Les axes de progression</a:t>
              </a:r>
            </a:p>
          </p:txBody>
        </p:sp>
      </p:grpSp>
      <p:sp>
        <p:nvSpPr>
          <p:cNvPr id="108" name="Ellipse 107">
            <a:extLst>
              <a:ext uri="{FF2B5EF4-FFF2-40B4-BE49-F238E27FC236}">
                <a16:creationId xmlns:a16="http://schemas.microsoft.com/office/drawing/2014/main" id="{37F17052-CA7E-43B1-B989-72637C65CB8B}"/>
              </a:ext>
            </a:extLst>
          </p:cNvPr>
          <p:cNvSpPr/>
          <p:nvPr/>
        </p:nvSpPr>
        <p:spPr>
          <a:xfrm>
            <a:off x="9629866" y="4288337"/>
            <a:ext cx="851954" cy="806865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15875DFA-8280-4652-A25E-9A3094BC888F}"/>
              </a:ext>
            </a:extLst>
          </p:cNvPr>
          <p:cNvSpPr/>
          <p:nvPr/>
        </p:nvSpPr>
        <p:spPr>
          <a:xfrm>
            <a:off x="8441471" y="4296444"/>
            <a:ext cx="851954" cy="806865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206221EC-9A2E-43D8-9BA8-51EBD98C415B}"/>
              </a:ext>
            </a:extLst>
          </p:cNvPr>
          <p:cNvSpPr/>
          <p:nvPr/>
        </p:nvSpPr>
        <p:spPr>
          <a:xfrm>
            <a:off x="10862038" y="4294824"/>
            <a:ext cx="851954" cy="806865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6A98C9B2-0F71-48E2-A003-F1FD65073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759" y="1241437"/>
            <a:ext cx="663991" cy="663991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7806601B-5DCB-44DD-9CE7-DA48A6F2F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2911" y="1236376"/>
            <a:ext cx="663991" cy="663991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0319DC07-F4F9-4536-8C99-855B9599B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135" y="1226197"/>
            <a:ext cx="663991" cy="663991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97D3C52C-3922-45A3-AC20-9AE6D2979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287" y="1221136"/>
            <a:ext cx="663991" cy="663991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24441166-117A-480B-BD3A-4DABF2366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4423" y="1224184"/>
            <a:ext cx="663991" cy="663991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4F6C00D1-2AB1-4417-86A4-A4CDF08DE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831" y="1985730"/>
            <a:ext cx="663991" cy="663991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5928B122-131E-4D96-B8F2-CD719C827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983" y="1980669"/>
            <a:ext cx="663991" cy="663991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25F890C1-C660-49D0-B1C3-26793BC7B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07" y="1970490"/>
            <a:ext cx="663991" cy="663991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93D75291-B892-42CF-9AA2-93EABF935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359" y="1965429"/>
            <a:ext cx="663991" cy="663991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7403FA0A-7E23-4D93-B195-11A74E028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9511" y="1985801"/>
            <a:ext cx="652400" cy="652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DEF612-38CB-470D-BE2A-19235F8D546B}"/>
              </a:ext>
            </a:extLst>
          </p:cNvPr>
          <p:cNvSpPr txBox="1"/>
          <p:nvPr/>
        </p:nvSpPr>
        <p:spPr>
          <a:xfrm>
            <a:off x="210074" y="2820266"/>
            <a:ext cx="42203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« Les DMP/CDP sont des solutions technologiques qui </a:t>
            </a:r>
            <a:r>
              <a:rPr lang="fr-FR" sz="2200" b="1" i="1" dirty="0">
                <a:latin typeface="Roboto" panose="020B0604020202020204" charset="0"/>
                <a:ea typeface="Roboto" panose="020B0604020202020204" charset="0"/>
              </a:rPr>
              <a:t>collectent</a:t>
            </a:r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fr-FR" sz="2200" b="1" i="1" dirty="0">
                <a:latin typeface="Roboto" panose="020B0604020202020204" charset="0"/>
                <a:ea typeface="Roboto" panose="020B0604020202020204" charset="0"/>
              </a:rPr>
              <a:t>segmentent</a:t>
            </a:r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 et </a:t>
            </a:r>
            <a:r>
              <a:rPr lang="fr-FR" sz="2200" b="1" i="1" dirty="0">
                <a:latin typeface="Roboto" panose="020B0604020202020204" charset="0"/>
                <a:ea typeface="Roboto" panose="020B0604020202020204" charset="0"/>
              </a:rPr>
              <a:t>activent</a:t>
            </a:r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 les données onlines et offlines.</a:t>
            </a:r>
          </a:p>
          <a:p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Les DMP sont plus orientées media, là où les CDP orchestrent les données clients </a:t>
            </a:r>
            <a:r>
              <a:rPr lang="fr-FR" sz="2200" dirty="0">
                <a:latin typeface="Roboto" panose="020B0604020202020204" charset="0"/>
                <a:ea typeface="Roboto" panose="020B060402020202020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7972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60194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3304668" y="257135"/>
            <a:ext cx="57583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LES 4</a:t>
            </a:r>
            <a:r>
              <a:rPr lang="en-US" sz="4400" b="1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USE CASES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2446" y="-286249"/>
            <a:ext cx="1097527" cy="108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8273">
            <a:off x="-744284" y="-1198269"/>
            <a:ext cx="2340000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12"/>
          <p:cNvGrpSpPr/>
          <p:nvPr/>
        </p:nvGrpSpPr>
        <p:grpSpPr>
          <a:xfrm>
            <a:off x="6205107" y="1617116"/>
            <a:ext cx="2306402" cy="4344855"/>
            <a:chOff x="730264" y="1961728"/>
            <a:chExt cx="2306402" cy="4344855"/>
          </a:xfrm>
        </p:grpSpPr>
        <p:sp>
          <p:nvSpPr>
            <p:cNvPr id="344" name="Google Shape;344;p12"/>
            <p:cNvSpPr/>
            <p:nvPr/>
          </p:nvSpPr>
          <p:spPr>
            <a:xfrm>
              <a:off x="734590" y="1974426"/>
              <a:ext cx="2302076" cy="4332157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734590" y="1961728"/>
              <a:ext cx="2302076" cy="373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730264" y="4176765"/>
              <a:ext cx="222828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Matching des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données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CRM,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navigationnelles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et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offlines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(PDV)</a:t>
              </a:r>
              <a:endParaRPr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12"/>
            <p:cNvSpPr txBox="1"/>
            <p:nvPr/>
          </p:nvSpPr>
          <p:spPr>
            <a:xfrm flipH="1">
              <a:off x="734589" y="2311278"/>
              <a:ext cx="230207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RECONCILIATION AUDIENCE</a:t>
              </a:r>
              <a:endParaRPr sz="16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48" name="Google Shape;348;p12"/>
            <p:cNvGrpSpPr/>
            <p:nvPr/>
          </p:nvGrpSpPr>
          <p:grpSpPr>
            <a:xfrm>
              <a:off x="859034" y="5678669"/>
              <a:ext cx="2145094" cy="415458"/>
              <a:chOff x="859034" y="5678669"/>
              <a:chExt cx="2145094" cy="415458"/>
            </a:xfrm>
          </p:grpSpPr>
          <p:sp>
            <p:nvSpPr>
              <p:cNvPr id="349" name="Google Shape;349;p12"/>
              <p:cNvSpPr/>
              <p:nvPr/>
            </p:nvSpPr>
            <p:spPr>
              <a:xfrm>
                <a:off x="1036834" y="5678669"/>
                <a:ext cx="1967294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20-50% </a:t>
                </a:r>
                <a:r>
                  <a:rPr lang="en-US" sz="1400" dirty="0" err="1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taux</a:t>
                </a: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de match</a:t>
                </a:r>
                <a:endParaRPr dirty="0"/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>
                <a:off x="859034" y="5815549"/>
                <a:ext cx="194627" cy="192382"/>
              </a:xfrm>
              <a:prstGeom prst="ellipse">
                <a:avLst/>
              </a:prstGeom>
              <a:noFill/>
              <a:ln w="25400" cap="flat" cmpd="sng">
                <a:solidFill>
                  <a:srgbClr val="7727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>
                <a:off x="891710" y="5816897"/>
                <a:ext cx="187767" cy="17045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7" extrusionOk="0">
                    <a:moveTo>
                      <a:pt x="59" y="2"/>
                    </a:moveTo>
                    <a:cubicBezTo>
                      <a:pt x="56" y="0"/>
                      <a:pt x="53" y="1"/>
                      <a:pt x="51" y="3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6"/>
                      <a:pt x="6" y="26"/>
                      <a:pt x="3" y="27"/>
                    </a:cubicBezTo>
                    <a:cubicBezTo>
                      <a:pt x="1" y="29"/>
                      <a:pt x="0" y="32"/>
                      <a:pt x="2" y="35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2" y="7"/>
                      <a:pt x="62" y="4"/>
                      <a:pt x="59" y="2"/>
                    </a:cubicBezTo>
                    <a:close/>
                  </a:path>
                </a:pathLst>
              </a:custGeom>
              <a:solidFill>
                <a:srgbClr val="FF1E82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3" name="Google Shape;343;p12">
            <a:extLst>
              <a:ext uri="{FF2B5EF4-FFF2-40B4-BE49-F238E27FC236}">
                <a16:creationId xmlns:a16="http://schemas.microsoft.com/office/drawing/2014/main" id="{5402D5B9-BCC7-4304-910E-6B5E13987D24}"/>
              </a:ext>
            </a:extLst>
          </p:cNvPr>
          <p:cNvGrpSpPr/>
          <p:nvPr/>
        </p:nvGrpSpPr>
        <p:grpSpPr>
          <a:xfrm>
            <a:off x="9227707" y="1629816"/>
            <a:ext cx="2306402" cy="4344855"/>
            <a:chOff x="730264" y="1961728"/>
            <a:chExt cx="2306402" cy="4344855"/>
          </a:xfrm>
        </p:grpSpPr>
        <p:sp>
          <p:nvSpPr>
            <p:cNvPr id="124" name="Google Shape;344;p12">
              <a:extLst>
                <a:ext uri="{FF2B5EF4-FFF2-40B4-BE49-F238E27FC236}">
                  <a16:creationId xmlns:a16="http://schemas.microsoft.com/office/drawing/2014/main" id="{041E85B2-3DC2-449E-AFD6-35418F54B161}"/>
                </a:ext>
              </a:extLst>
            </p:cNvPr>
            <p:cNvSpPr/>
            <p:nvPr/>
          </p:nvSpPr>
          <p:spPr>
            <a:xfrm>
              <a:off x="734590" y="1974426"/>
              <a:ext cx="2302076" cy="4332157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345;p12">
              <a:extLst>
                <a:ext uri="{FF2B5EF4-FFF2-40B4-BE49-F238E27FC236}">
                  <a16:creationId xmlns:a16="http://schemas.microsoft.com/office/drawing/2014/main" id="{2F23A957-1481-4119-9026-8CFFD423B237}"/>
                </a:ext>
              </a:extLst>
            </p:cNvPr>
            <p:cNvSpPr/>
            <p:nvPr/>
          </p:nvSpPr>
          <p:spPr>
            <a:xfrm>
              <a:off x="734590" y="1961728"/>
              <a:ext cx="2302076" cy="373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346;p12">
              <a:extLst>
                <a:ext uri="{FF2B5EF4-FFF2-40B4-BE49-F238E27FC236}">
                  <a16:creationId xmlns:a16="http://schemas.microsoft.com/office/drawing/2014/main" id="{C23C52A3-439A-470A-92EF-5075228991B8}"/>
                </a:ext>
              </a:extLst>
            </p:cNvPr>
            <p:cNvSpPr/>
            <p:nvPr/>
          </p:nvSpPr>
          <p:spPr>
            <a:xfrm>
              <a:off x="730264" y="4202166"/>
              <a:ext cx="222828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Enrichissement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des segments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d’audience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et extension via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profils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jumeaux</a:t>
              </a:r>
              <a:endParaRPr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347;p12">
              <a:extLst>
                <a:ext uri="{FF2B5EF4-FFF2-40B4-BE49-F238E27FC236}">
                  <a16:creationId xmlns:a16="http://schemas.microsoft.com/office/drawing/2014/main" id="{571328BB-649D-4B0F-AAA1-A1E38CD545FD}"/>
                </a:ext>
              </a:extLst>
            </p:cNvPr>
            <p:cNvSpPr txBox="1"/>
            <p:nvPr/>
          </p:nvSpPr>
          <p:spPr>
            <a:xfrm flipH="1">
              <a:off x="734589" y="2311278"/>
              <a:ext cx="230207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EXTENSION D’AUDIENCE</a:t>
              </a:r>
              <a:endParaRPr sz="16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" name="Google Shape;348;p12">
              <a:extLst>
                <a:ext uri="{FF2B5EF4-FFF2-40B4-BE49-F238E27FC236}">
                  <a16:creationId xmlns:a16="http://schemas.microsoft.com/office/drawing/2014/main" id="{B0943D96-8748-476E-97FE-7ACCDAA74846}"/>
                </a:ext>
              </a:extLst>
            </p:cNvPr>
            <p:cNvGrpSpPr/>
            <p:nvPr/>
          </p:nvGrpSpPr>
          <p:grpSpPr>
            <a:xfrm>
              <a:off x="859034" y="5678669"/>
              <a:ext cx="2145094" cy="415458"/>
              <a:chOff x="859034" y="5678669"/>
              <a:chExt cx="2145094" cy="415458"/>
            </a:xfrm>
          </p:grpSpPr>
          <p:sp>
            <p:nvSpPr>
              <p:cNvPr id="129" name="Google Shape;349;p12">
                <a:extLst>
                  <a:ext uri="{FF2B5EF4-FFF2-40B4-BE49-F238E27FC236}">
                    <a16:creationId xmlns:a16="http://schemas.microsoft.com/office/drawing/2014/main" id="{CFA5F2C8-C9B7-4148-82E2-F75998714CA3}"/>
                  </a:ext>
                </a:extLst>
              </p:cNvPr>
              <p:cNvSpPr/>
              <p:nvPr/>
            </p:nvSpPr>
            <p:spPr>
              <a:xfrm>
                <a:off x="1036834" y="5678669"/>
                <a:ext cx="1967294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+ 25% audience</a:t>
                </a:r>
                <a:endParaRPr dirty="0"/>
              </a:p>
            </p:txBody>
          </p:sp>
          <p:sp>
            <p:nvSpPr>
              <p:cNvPr id="130" name="Google Shape;350;p12">
                <a:extLst>
                  <a:ext uri="{FF2B5EF4-FFF2-40B4-BE49-F238E27FC236}">
                    <a16:creationId xmlns:a16="http://schemas.microsoft.com/office/drawing/2014/main" id="{26FA9BD4-1119-4552-B3F7-4C5BE3CDEADC}"/>
                  </a:ext>
                </a:extLst>
              </p:cNvPr>
              <p:cNvSpPr/>
              <p:nvPr/>
            </p:nvSpPr>
            <p:spPr>
              <a:xfrm>
                <a:off x="859034" y="5815549"/>
                <a:ext cx="194627" cy="192382"/>
              </a:xfrm>
              <a:prstGeom prst="ellipse">
                <a:avLst/>
              </a:prstGeom>
              <a:noFill/>
              <a:ln w="25400" cap="flat" cmpd="sng">
                <a:solidFill>
                  <a:srgbClr val="7727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1" name="Google Shape;351;p12">
                <a:extLst>
                  <a:ext uri="{FF2B5EF4-FFF2-40B4-BE49-F238E27FC236}">
                    <a16:creationId xmlns:a16="http://schemas.microsoft.com/office/drawing/2014/main" id="{7C20D180-C44E-4B71-80D0-5B1B76767DCA}"/>
                  </a:ext>
                </a:extLst>
              </p:cNvPr>
              <p:cNvSpPr/>
              <p:nvPr/>
            </p:nvSpPr>
            <p:spPr>
              <a:xfrm>
                <a:off x="891710" y="5816897"/>
                <a:ext cx="187767" cy="17045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7" extrusionOk="0">
                    <a:moveTo>
                      <a:pt x="59" y="2"/>
                    </a:moveTo>
                    <a:cubicBezTo>
                      <a:pt x="56" y="0"/>
                      <a:pt x="53" y="1"/>
                      <a:pt x="51" y="3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6"/>
                      <a:pt x="6" y="26"/>
                      <a:pt x="3" y="27"/>
                    </a:cubicBezTo>
                    <a:cubicBezTo>
                      <a:pt x="1" y="29"/>
                      <a:pt x="0" y="32"/>
                      <a:pt x="2" y="35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2" y="7"/>
                      <a:pt x="62" y="4"/>
                      <a:pt x="59" y="2"/>
                    </a:cubicBezTo>
                    <a:close/>
                  </a:path>
                </a:pathLst>
              </a:custGeom>
              <a:solidFill>
                <a:srgbClr val="FF1E82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132" name="Image 131">
            <a:extLst>
              <a:ext uri="{FF2B5EF4-FFF2-40B4-BE49-F238E27FC236}">
                <a16:creationId xmlns:a16="http://schemas.microsoft.com/office/drawing/2014/main" id="{BE086BCD-6E75-46E4-B81F-3C866640F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21" y="2896340"/>
            <a:ext cx="735496" cy="735496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A3AAE376-4504-4442-94E2-87954CCD2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21" y="2883453"/>
            <a:ext cx="735497" cy="735497"/>
          </a:xfrm>
          <a:prstGeom prst="rect">
            <a:avLst/>
          </a:prstGeom>
        </p:spPr>
      </p:pic>
      <p:grpSp>
        <p:nvGrpSpPr>
          <p:cNvPr id="134" name="Google Shape;343;p12">
            <a:extLst>
              <a:ext uri="{FF2B5EF4-FFF2-40B4-BE49-F238E27FC236}">
                <a16:creationId xmlns:a16="http://schemas.microsoft.com/office/drawing/2014/main" id="{E9803383-964E-4626-B55A-F15156FCB625}"/>
              </a:ext>
            </a:extLst>
          </p:cNvPr>
          <p:cNvGrpSpPr/>
          <p:nvPr/>
        </p:nvGrpSpPr>
        <p:grpSpPr>
          <a:xfrm>
            <a:off x="248807" y="1617116"/>
            <a:ext cx="2306402" cy="4344855"/>
            <a:chOff x="730264" y="1961728"/>
            <a:chExt cx="2306402" cy="4344855"/>
          </a:xfrm>
        </p:grpSpPr>
        <p:sp>
          <p:nvSpPr>
            <p:cNvPr id="135" name="Google Shape;344;p12">
              <a:extLst>
                <a:ext uri="{FF2B5EF4-FFF2-40B4-BE49-F238E27FC236}">
                  <a16:creationId xmlns:a16="http://schemas.microsoft.com/office/drawing/2014/main" id="{6A3F245B-A107-4998-BA64-8EAB0C7107F4}"/>
                </a:ext>
              </a:extLst>
            </p:cNvPr>
            <p:cNvSpPr/>
            <p:nvPr/>
          </p:nvSpPr>
          <p:spPr>
            <a:xfrm>
              <a:off x="734590" y="1974426"/>
              <a:ext cx="2302076" cy="4332157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345;p12">
              <a:extLst>
                <a:ext uri="{FF2B5EF4-FFF2-40B4-BE49-F238E27FC236}">
                  <a16:creationId xmlns:a16="http://schemas.microsoft.com/office/drawing/2014/main" id="{A812FDCD-910C-4B34-A6F9-EA88345D3F90}"/>
                </a:ext>
              </a:extLst>
            </p:cNvPr>
            <p:cNvSpPr/>
            <p:nvPr/>
          </p:nvSpPr>
          <p:spPr>
            <a:xfrm>
              <a:off x="734590" y="1961728"/>
              <a:ext cx="2302076" cy="373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346;p12">
              <a:extLst>
                <a:ext uri="{FF2B5EF4-FFF2-40B4-BE49-F238E27FC236}">
                  <a16:creationId xmlns:a16="http://schemas.microsoft.com/office/drawing/2014/main" id="{88C3443C-99FC-4640-B9D3-AE35BB6C93A1}"/>
                </a:ext>
              </a:extLst>
            </p:cNvPr>
            <p:cNvSpPr/>
            <p:nvPr/>
          </p:nvSpPr>
          <p:spPr>
            <a:xfrm>
              <a:off x="730264" y="4176766"/>
              <a:ext cx="222828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Meilleure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allocation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budgétaire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fonction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des segments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d’audience</a:t>
              </a:r>
              <a:endParaRPr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347;p12">
              <a:extLst>
                <a:ext uri="{FF2B5EF4-FFF2-40B4-BE49-F238E27FC236}">
                  <a16:creationId xmlns:a16="http://schemas.microsoft.com/office/drawing/2014/main" id="{AE8D1F05-8EE5-422A-B3C0-EECDC6F6ACC0}"/>
                </a:ext>
              </a:extLst>
            </p:cNvPr>
            <p:cNvSpPr txBox="1"/>
            <p:nvPr/>
          </p:nvSpPr>
          <p:spPr>
            <a:xfrm flipH="1">
              <a:off x="730264" y="2311278"/>
              <a:ext cx="230207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OPTIMISATION ACHAT MEDIA</a:t>
              </a:r>
              <a:endParaRPr sz="16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9" name="Google Shape;348;p12">
              <a:extLst>
                <a:ext uri="{FF2B5EF4-FFF2-40B4-BE49-F238E27FC236}">
                  <a16:creationId xmlns:a16="http://schemas.microsoft.com/office/drawing/2014/main" id="{137CF9B8-92C4-4917-95E8-D12ED2CB93FC}"/>
                </a:ext>
              </a:extLst>
            </p:cNvPr>
            <p:cNvGrpSpPr/>
            <p:nvPr/>
          </p:nvGrpSpPr>
          <p:grpSpPr>
            <a:xfrm>
              <a:off x="891710" y="5678669"/>
              <a:ext cx="2112418" cy="415458"/>
              <a:chOff x="891710" y="5678669"/>
              <a:chExt cx="2112418" cy="415458"/>
            </a:xfrm>
          </p:grpSpPr>
          <p:sp>
            <p:nvSpPr>
              <p:cNvPr id="140" name="Google Shape;349;p12">
                <a:extLst>
                  <a:ext uri="{FF2B5EF4-FFF2-40B4-BE49-F238E27FC236}">
                    <a16:creationId xmlns:a16="http://schemas.microsoft.com/office/drawing/2014/main" id="{4654BA0F-3492-4B7D-8766-60C8C5759A3C}"/>
                  </a:ext>
                </a:extLst>
              </p:cNvPr>
              <p:cNvSpPr/>
              <p:nvPr/>
            </p:nvSpPr>
            <p:spPr>
              <a:xfrm>
                <a:off x="1036834" y="5678669"/>
                <a:ext cx="1967294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- 20% </a:t>
                </a:r>
                <a:r>
                  <a:rPr lang="en-US" sz="1400" dirty="0" err="1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d’achat</a:t>
                </a: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media</a:t>
                </a:r>
                <a:endParaRPr dirty="0"/>
              </a:p>
            </p:txBody>
          </p:sp>
          <p:sp>
            <p:nvSpPr>
              <p:cNvPr id="142" name="Google Shape;351;p12">
                <a:extLst>
                  <a:ext uri="{FF2B5EF4-FFF2-40B4-BE49-F238E27FC236}">
                    <a16:creationId xmlns:a16="http://schemas.microsoft.com/office/drawing/2014/main" id="{1BC313D7-37BA-4881-A499-07758CF2FBC5}"/>
                  </a:ext>
                </a:extLst>
              </p:cNvPr>
              <p:cNvSpPr/>
              <p:nvPr/>
            </p:nvSpPr>
            <p:spPr>
              <a:xfrm>
                <a:off x="891710" y="5816897"/>
                <a:ext cx="187767" cy="17045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7" extrusionOk="0">
                    <a:moveTo>
                      <a:pt x="59" y="2"/>
                    </a:moveTo>
                    <a:cubicBezTo>
                      <a:pt x="56" y="0"/>
                      <a:pt x="53" y="1"/>
                      <a:pt x="51" y="3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6"/>
                      <a:pt x="6" y="26"/>
                      <a:pt x="3" y="27"/>
                    </a:cubicBezTo>
                    <a:cubicBezTo>
                      <a:pt x="1" y="29"/>
                      <a:pt x="0" y="32"/>
                      <a:pt x="2" y="35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2" y="7"/>
                      <a:pt x="62" y="4"/>
                      <a:pt x="59" y="2"/>
                    </a:cubicBezTo>
                    <a:close/>
                  </a:path>
                </a:pathLst>
              </a:custGeom>
              <a:solidFill>
                <a:srgbClr val="FF1E82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3" name="Google Shape;343;p12">
            <a:extLst>
              <a:ext uri="{FF2B5EF4-FFF2-40B4-BE49-F238E27FC236}">
                <a16:creationId xmlns:a16="http://schemas.microsoft.com/office/drawing/2014/main" id="{6CA5D78C-40B4-4588-8F1A-9B375DE31239}"/>
              </a:ext>
            </a:extLst>
          </p:cNvPr>
          <p:cNvGrpSpPr/>
          <p:nvPr/>
        </p:nvGrpSpPr>
        <p:grpSpPr>
          <a:xfrm>
            <a:off x="3271407" y="1629816"/>
            <a:ext cx="2306402" cy="4344855"/>
            <a:chOff x="730264" y="1961728"/>
            <a:chExt cx="2306402" cy="4344855"/>
          </a:xfrm>
        </p:grpSpPr>
        <p:sp>
          <p:nvSpPr>
            <p:cNvPr id="144" name="Google Shape;344;p12">
              <a:extLst>
                <a:ext uri="{FF2B5EF4-FFF2-40B4-BE49-F238E27FC236}">
                  <a16:creationId xmlns:a16="http://schemas.microsoft.com/office/drawing/2014/main" id="{C507B148-1F5D-4F54-A271-A4F9B188E276}"/>
                </a:ext>
              </a:extLst>
            </p:cNvPr>
            <p:cNvSpPr/>
            <p:nvPr/>
          </p:nvSpPr>
          <p:spPr>
            <a:xfrm>
              <a:off x="734590" y="1974426"/>
              <a:ext cx="2302076" cy="4332157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345;p12">
              <a:extLst>
                <a:ext uri="{FF2B5EF4-FFF2-40B4-BE49-F238E27FC236}">
                  <a16:creationId xmlns:a16="http://schemas.microsoft.com/office/drawing/2014/main" id="{D8DE4926-5D58-435B-930C-F42C41D078C8}"/>
                </a:ext>
              </a:extLst>
            </p:cNvPr>
            <p:cNvSpPr/>
            <p:nvPr/>
          </p:nvSpPr>
          <p:spPr>
            <a:xfrm>
              <a:off x="734590" y="1961728"/>
              <a:ext cx="2302076" cy="373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346;p12">
              <a:extLst>
                <a:ext uri="{FF2B5EF4-FFF2-40B4-BE49-F238E27FC236}">
                  <a16:creationId xmlns:a16="http://schemas.microsoft.com/office/drawing/2014/main" id="{7D88FD4D-CEE0-4B84-96EB-AFFA538FA4F4}"/>
                </a:ext>
              </a:extLst>
            </p:cNvPr>
            <p:cNvSpPr/>
            <p:nvPr/>
          </p:nvSpPr>
          <p:spPr>
            <a:xfrm>
              <a:off x="730264" y="4202167"/>
              <a:ext cx="222828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Amélioration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l’expérience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utilisateur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proposée</a:t>
              </a:r>
              <a:r>
                <a:rPr lang="en-US" sz="1600" b="1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par audience</a:t>
              </a:r>
              <a:endParaRPr sz="16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347;p12">
              <a:extLst>
                <a:ext uri="{FF2B5EF4-FFF2-40B4-BE49-F238E27FC236}">
                  <a16:creationId xmlns:a16="http://schemas.microsoft.com/office/drawing/2014/main" id="{2A8555C8-82F6-411A-AC30-42C84F216A47}"/>
                </a:ext>
              </a:extLst>
            </p:cNvPr>
            <p:cNvSpPr txBox="1"/>
            <p:nvPr/>
          </p:nvSpPr>
          <p:spPr>
            <a:xfrm flipH="1">
              <a:off x="734589" y="2311278"/>
              <a:ext cx="230207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PERSONNALISATION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ON SITE</a:t>
              </a:r>
              <a:endParaRPr sz="16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8" name="Google Shape;348;p12">
              <a:extLst>
                <a:ext uri="{FF2B5EF4-FFF2-40B4-BE49-F238E27FC236}">
                  <a16:creationId xmlns:a16="http://schemas.microsoft.com/office/drawing/2014/main" id="{8FB3118D-1C0D-48BF-A1C6-8B10B7456442}"/>
                </a:ext>
              </a:extLst>
            </p:cNvPr>
            <p:cNvGrpSpPr/>
            <p:nvPr/>
          </p:nvGrpSpPr>
          <p:grpSpPr>
            <a:xfrm>
              <a:off x="859034" y="5678669"/>
              <a:ext cx="2145094" cy="415458"/>
              <a:chOff x="859034" y="5678669"/>
              <a:chExt cx="2145094" cy="415458"/>
            </a:xfrm>
          </p:grpSpPr>
          <p:sp>
            <p:nvSpPr>
              <p:cNvPr id="149" name="Google Shape;349;p12">
                <a:extLst>
                  <a:ext uri="{FF2B5EF4-FFF2-40B4-BE49-F238E27FC236}">
                    <a16:creationId xmlns:a16="http://schemas.microsoft.com/office/drawing/2014/main" id="{04CB9886-31A0-4CED-BCB6-1FA600C4C64F}"/>
                  </a:ext>
                </a:extLst>
              </p:cNvPr>
              <p:cNvSpPr/>
              <p:nvPr/>
            </p:nvSpPr>
            <p:spPr>
              <a:xfrm>
                <a:off x="1036834" y="5678669"/>
                <a:ext cx="1967294" cy="415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- 15% </a:t>
                </a:r>
                <a:r>
                  <a:rPr lang="en-US" sz="1400" dirty="0" err="1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taux</a:t>
                </a:r>
                <a:r>
                  <a:rPr lang="en-US" sz="1400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de </a:t>
                </a:r>
                <a:r>
                  <a:rPr lang="en-US" sz="1400" dirty="0" err="1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rebond</a:t>
                </a:r>
                <a:endParaRPr dirty="0"/>
              </a:p>
            </p:txBody>
          </p:sp>
          <p:sp>
            <p:nvSpPr>
              <p:cNvPr id="150" name="Google Shape;350;p12">
                <a:extLst>
                  <a:ext uri="{FF2B5EF4-FFF2-40B4-BE49-F238E27FC236}">
                    <a16:creationId xmlns:a16="http://schemas.microsoft.com/office/drawing/2014/main" id="{AA580AC8-45DB-45E1-9B1D-DF1EDE2F7EF4}"/>
                  </a:ext>
                </a:extLst>
              </p:cNvPr>
              <p:cNvSpPr/>
              <p:nvPr/>
            </p:nvSpPr>
            <p:spPr>
              <a:xfrm>
                <a:off x="859034" y="5815549"/>
                <a:ext cx="194627" cy="192382"/>
              </a:xfrm>
              <a:prstGeom prst="ellipse">
                <a:avLst/>
              </a:prstGeom>
              <a:noFill/>
              <a:ln w="25400" cap="flat" cmpd="sng">
                <a:solidFill>
                  <a:srgbClr val="7727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" name="Google Shape;351;p12">
                <a:extLst>
                  <a:ext uri="{FF2B5EF4-FFF2-40B4-BE49-F238E27FC236}">
                    <a16:creationId xmlns:a16="http://schemas.microsoft.com/office/drawing/2014/main" id="{8808F663-461B-46F5-9B4E-DCB49405E2BC}"/>
                  </a:ext>
                </a:extLst>
              </p:cNvPr>
              <p:cNvSpPr/>
              <p:nvPr/>
            </p:nvSpPr>
            <p:spPr>
              <a:xfrm>
                <a:off x="891710" y="5816897"/>
                <a:ext cx="187767" cy="17045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7" extrusionOk="0">
                    <a:moveTo>
                      <a:pt x="59" y="2"/>
                    </a:moveTo>
                    <a:cubicBezTo>
                      <a:pt x="56" y="0"/>
                      <a:pt x="53" y="1"/>
                      <a:pt x="51" y="3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6"/>
                      <a:pt x="6" y="26"/>
                      <a:pt x="3" y="27"/>
                    </a:cubicBezTo>
                    <a:cubicBezTo>
                      <a:pt x="1" y="29"/>
                      <a:pt x="0" y="32"/>
                      <a:pt x="2" y="35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2" y="7"/>
                      <a:pt x="62" y="4"/>
                      <a:pt x="59" y="2"/>
                    </a:cubicBezTo>
                    <a:close/>
                  </a:path>
                </a:pathLst>
              </a:custGeom>
              <a:solidFill>
                <a:srgbClr val="FF1E82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154" name="Image 153">
            <a:extLst>
              <a:ext uri="{FF2B5EF4-FFF2-40B4-BE49-F238E27FC236}">
                <a16:creationId xmlns:a16="http://schemas.microsoft.com/office/drawing/2014/main" id="{98E7FDE3-C767-4EB5-B850-2C40A3190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5" y="2831031"/>
            <a:ext cx="735496" cy="735496"/>
          </a:xfrm>
          <a:prstGeom prst="rect">
            <a:avLst/>
          </a:prstGeom>
        </p:spPr>
      </p:pic>
      <p:pic>
        <p:nvPicPr>
          <p:cNvPr id="155" name="Image 154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DE633956-1BFF-4E50-87C1-7915C703B3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7" y="2810322"/>
            <a:ext cx="747442" cy="7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"/>
          <p:cNvSpPr>
            <a:spLocks noGrp="1"/>
          </p:cNvSpPr>
          <p:nvPr>
            <p:ph type="pic" idx="2"/>
          </p:nvPr>
        </p:nvSpPr>
        <p:spPr>
          <a:xfrm>
            <a:off x="7371021" y="2514600"/>
            <a:ext cx="5806136" cy="380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lvl="0" indent="0" algn="l" rtl="0">
              <a:spcBef>
                <a:spcPts val="590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 txBox="1"/>
          <p:nvPr/>
        </p:nvSpPr>
        <p:spPr>
          <a:xfrm>
            <a:off x="1696932" y="711825"/>
            <a:ext cx="540236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CARTE DE 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POSITIONNEMENT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7" name="Google Shape;527;p16"/>
          <p:cNvSpPr/>
          <p:nvPr/>
        </p:nvSpPr>
        <p:spPr>
          <a:xfrm>
            <a:off x="1798078" y="2182762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517;p36">
            <a:extLst>
              <a:ext uri="{FF2B5EF4-FFF2-40B4-BE49-F238E27FC236}">
                <a16:creationId xmlns:a16="http://schemas.microsoft.com/office/drawing/2014/main" id="{4BC6D9DB-74E5-4A49-B849-38804D6C3BE7}"/>
              </a:ext>
            </a:extLst>
          </p:cNvPr>
          <p:cNvSpPr/>
          <p:nvPr/>
        </p:nvSpPr>
        <p:spPr>
          <a:xfrm>
            <a:off x="303008" y="2629189"/>
            <a:ext cx="4177253" cy="42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buClr>
                <a:srgbClr val="262626"/>
              </a:buClr>
              <a:buSzPts val="2200"/>
            </a:pPr>
            <a:r>
              <a:rPr lang="fr-FR" sz="1800" b="1" dirty="0">
                <a:solidFill>
                  <a:srgbClr val="33567A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Voir Livre Blanc Waisso</a:t>
            </a:r>
            <a:endParaRPr sz="1800" b="1" dirty="0">
              <a:solidFill>
                <a:srgbClr val="33567A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Google Shape;218;p24">
            <a:extLst>
              <a:ext uri="{FF2B5EF4-FFF2-40B4-BE49-F238E27FC236}">
                <a16:creationId xmlns:a16="http://schemas.microsoft.com/office/drawing/2014/main" id="{E6D4B6F1-FE7D-4D48-8785-98AA323C7ED6}"/>
              </a:ext>
            </a:extLst>
          </p:cNvPr>
          <p:cNvSpPr txBox="1"/>
          <p:nvPr/>
        </p:nvSpPr>
        <p:spPr>
          <a:xfrm>
            <a:off x="707159" y="3289171"/>
            <a:ext cx="5749839" cy="27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lvl="0">
              <a:buSzPts val="3500"/>
            </a:pPr>
            <a:r>
              <a:rPr lang="fr-FR" sz="175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3 grandes familles semblent se dégager</a:t>
            </a:r>
          </a:p>
          <a:p>
            <a:pPr lvl="0">
              <a:buSzPts val="3500"/>
            </a:pPr>
            <a:endParaRPr lang="fr-FR" sz="175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  <a:p>
            <a:pPr lvl="0">
              <a:buSzPts val="3500"/>
            </a:pPr>
            <a:r>
              <a:rPr lang="fr-FR" sz="175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Acteurs français, orientés 1st party, activation site,  historique autour de </a:t>
            </a:r>
            <a:r>
              <a:rPr lang="fr-FR" sz="1750" dirty="0" err="1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l’analytics</a:t>
            </a:r>
            <a:r>
              <a:rPr lang="fr-FR" sz="175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 / TMS / attribution</a:t>
            </a:r>
          </a:p>
          <a:p>
            <a:pPr marL="228600" indent="-228600">
              <a:buSzPts val="3500"/>
              <a:buFont typeface="Wingdings" panose="05000000000000000000" pitchFamily="2" charset="2"/>
              <a:buChar char="q"/>
            </a:pPr>
            <a:endParaRPr lang="fr-FR" sz="175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  <a:p>
            <a:pPr lvl="0">
              <a:buSzPts val="3500"/>
            </a:pPr>
            <a:r>
              <a:rPr lang="fr-FR" sz="175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Acteurs français, orientés 1st &amp; 3rd party, activation media, historique autour du programmatique / email</a:t>
            </a:r>
          </a:p>
          <a:p>
            <a:pPr marL="228600" indent="-228600">
              <a:buSzPts val="3500"/>
              <a:buFont typeface="Wingdings" panose="05000000000000000000" pitchFamily="2" charset="2"/>
              <a:buChar char="q"/>
            </a:pPr>
            <a:endParaRPr lang="fr-FR" sz="175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  <a:p>
            <a:pPr lvl="0">
              <a:buSzPts val="3500"/>
            </a:pPr>
            <a:r>
              <a:rPr lang="fr-FR" sz="175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Acteurs US, orientés 3rd party, activation media, historique autour du CRM</a:t>
            </a:r>
          </a:p>
          <a:p>
            <a:pPr marL="228600" indent="-228600">
              <a:buSzPts val="3500"/>
              <a:buFont typeface="Wingdings" panose="05000000000000000000" pitchFamily="2" charset="2"/>
              <a:buChar char="q"/>
            </a:pPr>
            <a:endParaRPr sz="175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0ABF92B-C074-4BC9-99EE-46EB17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5"/>
          <a:stretch/>
        </p:blipFill>
        <p:spPr>
          <a:xfrm>
            <a:off x="7492902" y="2666583"/>
            <a:ext cx="5684255" cy="365081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7AB2767-5EDB-47CF-93AC-20FB7FC1F231}"/>
              </a:ext>
            </a:extLst>
          </p:cNvPr>
          <p:cNvSpPr/>
          <p:nvPr/>
        </p:nvSpPr>
        <p:spPr>
          <a:xfrm>
            <a:off x="439381" y="3830863"/>
            <a:ext cx="889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B630FF7-B325-4A3D-A4A5-1A177DD97A2E}"/>
              </a:ext>
            </a:extLst>
          </p:cNvPr>
          <p:cNvSpPr/>
          <p:nvPr/>
        </p:nvSpPr>
        <p:spPr>
          <a:xfrm>
            <a:off x="439381" y="5418363"/>
            <a:ext cx="889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9159248-4286-4019-B1DC-9A4E5B4FF5AF}"/>
              </a:ext>
            </a:extLst>
          </p:cNvPr>
          <p:cNvSpPr/>
          <p:nvPr/>
        </p:nvSpPr>
        <p:spPr>
          <a:xfrm>
            <a:off x="439381" y="4618263"/>
            <a:ext cx="88900" cy="114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2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 txBox="1"/>
          <p:nvPr/>
        </p:nvSpPr>
        <p:spPr>
          <a:xfrm>
            <a:off x="196864" y="423346"/>
            <a:ext cx="81470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FACTEURS</a:t>
            </a: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CLES DE SUCCES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275668" y="119155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349027">
            <a:off x="10063809" y="-150618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9530" y="476010"/>
            <a:ext cx="1899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218;p24">
            <a:extLst>
              <a:ext uri="{FF2B5EF4-FFF2-40B4-BE49-F238E27FC236}">
                <a16:creationId xmlns:a16="http://schemas.microsoft.com/office/drawing/2014/main" id="{9751A55A-5FCF-4A30-B15C-8205CFC38571}"/>
              </a:ext>
            </a:extLst>
          </p:cNvPr>
          <p:cNvSpPr txBox="1"/>
          <p:nvPr/>
        </p:nvSpPr>
        <p:spPr>
          <a:xfrm>
            <a:off x="475163" y="2189290"/>
            <a:ext cx="3899767" cy="198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SzPts val="3500"/>
            </a:pPr>
            <a:r>
              <a:rPr lang="fr-FR" sz="20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Pour mener à bien un projet DMP/CDP, </a:t>
            </a:r>
            <a:r>
              <a:rPr lang="fr-FR" sz="2000" b="1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plusieurs bonnes pratiques sont à mettre en place</a:t>
            </a:r>
            <a:endParaRPr lang="fr-FR" sz="20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  <a:p>
            <a:pPr>
              <a:buSzPts val="3500"/>
            </a:pPr>
            <a:endParaRPr sz="20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</p:txBody>
      </p:sp>
      <p:grpSp>
        <p:nvGrpSpPr>
          <p:cNvPr id="95" name="Google Shape;472;p34">
            <a:extLst>
              <a:ext uri="{FF2B5EF4-FFF2-40B4-BE49-F238E27FC236}">
                <a16:creationId xmlns:a16="http://schemas.microsoft.com/office/drawing/2014/main" id="{287C230A-1F21-4270-8493-96B7D039EDF4}"/>
              </a:ext>
            </a:extLst>
          </p:cNvPr>
          <p:cNvGrpSpPr/>
          <p:nvPr/>
        </p:nvGrpSpPr>
        <p:grpSpPr>
          <a:xfrm>
            <a:off x="7204855" y="2546760"/>
            <a:ext cx="1456325" cy="1055271"/>
            <a:chOff x="4791598" y="782081"/>
            <a:chExt cx="1227631" cy="889556"/>
          </a:xfrm>
          <a:solidFill>
            <a:schemeClr val="accent3"/>
          </a:solidFill>
        </p:grpSpPr>
        <p:sp>
          <p:nvSpPr>
            <p:cNvPr id="96" name="Google Shape;473;p34">
              <a:extLst>
                <a:ext uri="{FF2B5EF4-FFF2-40B4-BE49-F238E27FC236}">
                  <a16:creationId xmlns:a16="http://schemas.microsoft.com/office/drawing/2014/main" id="{FF183375-0537-4F12-9D0B-FB408CC9A506}"/>
                </a:ext>
              </a:extLst>
            </p:cNvPr>
            <p:cNvSpPr/>
            <p:nvPr/>
          </p:nvSpPr>
          <p:spPr>
            <a:xfrm>
              <a:off x="4791598" y="782081"/>
              <a:ext cx="1227631" cy="889556"/>
            </a:xfrm>
            <a:custGeom>
              <a:avLst/>
              <a:gdLst/>
              <a:ahLst/>
              <a:cxnLst/>
              <a:rect l="l" t="t" r="r" b="b"/>
              <a:pathLst>
                <a:path w="2562" h="1858" extrusionOk="0">
                  <a:moveTo>
                    <a:pt x="2561" y="918"/>
                  </a:moveTo>
                  <a:lnTo>
                    <a:pt x="2561" y="918"/>
                  </a:lnTo>
                  <a:cubicBezTo>
                    <a:pt x="1900" y="0"/>
                    <a:pt x="1900" y="0"/>
                    <a:pt x="1900" y="0"/>
                  </a:cubicBezTo>
                  <a:cubicBezTo>
                    <a:pt x="1900" y="384"/>
                    <a:pt x="1900" y="384"/>
                    <a:pt x="1900" y="384"/>
                  </a:cubicBezTo>
                  <a:cubicBezTo>
                    <a:pt x="1132" y="406"/>
                    <a:pt x="449" y="726"/>
                    <a:pt x="0" y="1259"/>
                  </a:cubicBezTo>
                  <a:cubicBezTo>
                    <a:pt x="576" y="1195"/>
                    <a:pt x="576" y="1195"/>
                    <a:pt x="576" y="1195"/>
                  </a:cubicBezTo>
                  <a:cubicBezTo>
                    <a:pt x="854" y="1857"/>
                    <a:pt x="854" y="1857"/>
                    <a:pt x="854" y="1857"/>
                  </a:cubicBezTo>
                  <a:cubicBezTo>
                    <a:pt x="1132" y="1601"/>
                    <a:pt x="1494" y="1430"/>
                    <a:pt x="1900" y="1430"/>
                  </a:cubicBezTo>
                  <a:cubicBezTo>
                    <a:pt x="1900" y="1815"/>
                    <a:pt x="1900" y="1815"/>
                    <a:pt x="1900" y="1815"/>
                  </a:cubicBezTo>
                  <a:lnTo>
                    <a:pt x="2561" y="918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97" name="Google Shape;474;p34">
              <a:extLst>
                <a:ext uri="{FF2B5EF4-FFF2-40B4-BE49-F238E27FC236}">
                  <a16:creationId xmlns:a16="http://schemas.microsoft.com/office/drawing/2014/main" id="{E579420A-FFEB-43C0-B426-06C653142F94}"/>
                </a:ext>
              </a:extLst>
            </p:cNvPr>
            <p:cNvSpPr txBox="1"/>
            <p:nvPr/>
          </p:nvSpPr>
          <p:spPr>
            <a:xfrm>
              <a:off x="5308491" y="1109911"/>
              <a:ext cx="297678" cy="2501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FFFF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01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98" name="Google Shape;475;p34">
            <a:extLst>
              <a:ext uri="{FF2B5EF4-FFF2-40B4-BE49-F238E27FC236}">
                <a16:creationId xmlns:a16="http://schemas.microsoft.com/office/drawing/2014/main" id="{E8ADC4EE-1018-4279-B2B4-70F9E71C6810}"/>
              </a:ext>
            </a:extLst>
          </p:cNvPr>
          <p:cNvGrpSpPr/>
          <p:nvPr/>
        </p:nvGrpSpPr>
        <p:grpSpPr>
          <a:xfrm>
            <a:off x="7919232" y="4827752"/>
            <a:ext cx="1468859" cy="1055271"/>
            <a:chOff x="5393792" y="2704877"/>
            <a:chExt cx="1238196" cy="889556"/>
          </a:xfrm>
          <a:solidFill>
            <a:schemeClr val="accent1"/>
          </a:solidFill>
        </p:grpSpPr>
        <p:sp>
          <p:nvSpPr>
            <p:cNvPr id="99" name="Google Shape;476;p34">
              <a:extLst>
                <a:ext uri="{FF2B5EF4-FFF2-40B4-BE49-F238E27FC236}">
                  <a16:creationId xmlns:a16="http://schemas.microsoft.com/office/drawing/2014/main" id="{5534B625-5D56-4DF0-9215-C32DFF7220AC}"/>
                </a:ext>
              </a:extLst>
            </p:cNvPr>
            <p:cNvSpPr/>
            <p:nvPr/>
          </p:nvSpPr>
          <p:spPr>
            <a:xfrm>
              <a:off x="5393792" y="2704877"/>
              <a:ext cx="1238196" cy="889556"/>
            </a:xfrm>
            <a:custGeom>
              <a:avLst/>
              <a:gdLst/>
              <a:ahLst/>
              <a:cxnLst/>
              <a:rect l="l" t="t" r="r" b="b"/>
              <a:pathLst>
                <a:path w="2583" h="1858" extrusionOk="0">
                  <a:moveTo>
                    <a:pt x="2582" y="598"/>
                  </a:moveTo>
                  <a:lnTo>
                    <a:pt x="2582" y="598"/>
                  </a:lnTo>
                  <a:cubicBezTo>
                    <a:pt x="2005" y="662"/>
                    <a:pt x="2005" y="662"/>
                    <a:pt x="2005" y="662"/>
                  </a:cubicBezTo>
                  <a:cubicBezTo>
                    <a:pt x="1707" y="0"/>
                    <a:pt x="1707" y="0"/>
                    <a:pt x="1707" y="0"/>
                  </a:cubicBezTo>
                  <a:cubicBezTo>
                    <a:pt x="1451" y="278"/>
                    <a:pt x="1087" y="427"/>
                    <a:pt x="682" y="449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682" y="1857"/>
                    <a:pt x="682" y="1857"/>
                    <a:pt x="682" y="1857"/>
                  </a:cubicBezTo>
                  <a:cubicBezTo>
                    <a:pt x="682" y="1473"/>
                    <a:pt x="682" y="1473"/>
                    <a:pt x="682" y="1473"/>
                  </a:cubicBezTo>
                  <a:cubicBezTo>
                    <a:pt x="1451" y="1473"/>
                    <a:pt x="2134" y="1132"/>
                    <a:pt x="2582" y="598"/>
                  </a:cubicBez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solidFill>
                  <a:srgbClr val="FFFFFF"/>
                </a:solidFill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100" name="Google Shape;477;p34">
              <a:extLst>
                <a:ext uri="{FF2B5EF4-FFF2-40B4-BE49-F238E27FC236}">
                  <a16:creationId xmlns:a16="http://schemas.microsoft.com/office/drawing/2014/main" id="{25724FDB-0815-43EF-BF4B-9CFB64E34B3D}"/>
                </a:ext>
              </a:extLst>
            </p:cNvPr>
            <p:cNvSpPr txBox="1"/>
            <p:nvPr/>
          </p:nvSpPr>
          <p:spPr>
            <a:xfrm>
              <a:off x="5800100" y="2986907"/>
              <a:ext cx="373800" cy="2501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0433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04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101" name="Google Shape;478;p34">
            <a:extLst>
              <a:ext uri="{FF2B5EF4-FFF2-40B4-BE49-F238E27FC236}">
                <a16:creationId xmlns:a16="http://schemas.microsoft.com/office/drawing/2014/main" id="{D29FCFD9-117E-4009-84A2-CBC97EEB583F}"/>
              </a:ext>
            </a:extLst>
          </p:cNvPr>
          <p:cNvGrpSpPr/>
          <p:nvPr/>
        </p:nvGrpSpPr>
        <p:grpSpPr>
          <a:xfrm>
            <a:off x="6863959" y="4476830"/>
            <a:ext cx="1200655" cy="1165561"/>
            <a:chOff x="4504235" y="2409062"/>
            <a:chExt cx="1012109" cy="982527"/>
          </a:xfrm>
          <a:solidFill>
            <a:srgbClr val="33567A"/>
          </a:solidFill>
        </p:grpSpPr>
        <p:sp>
          <p:nvSpPr>
            <p:cNvPr id="102" name="Google Shape;479;p34">
              <a:extLst>
                <a:ext uri="{FF2B5EF4-FFF2-40B4-BE49-F238E27FC236}">
                  <a16:creationId xmlns:a16="http://schemas.microsoft.com/office/drawing/2014/main" id="{DC671D04-D5FC-4019-910A-4275D7D5C9DF}"/>
                </a:ext>
              </a:extLst>
            </p:cNvPr>
            <p:cNvSpPr/>
            <p:nvPr/>
          </p:nvSpPr>
          <p:spPr>
            <a:xfrm>
              <a:off x="4504235" y="2409062"/>
              <a:ext cx="1012109" cy="982527"/>
            </a:xfrm>
            <a:custGeom>
              <a:avLst/>
              <a:gdLst/>
              <a:ahLst/>
              <a:cxnLst/>
              <a:rect l="l" t="t" r="r" b="b"/>
              <a:pathLst>
                <a:path w="2114" h="2050" extrusionOk="0">
                  <a:moveTo>
                    <a:pt x="2113" y="1004"/>
                  </a:moveTo>
                  <a:lnTo>
                    <a:pt x="2113" y="1004"/>
                  </a:lnTo>
                  <a:cubicBezTo>
                    <a:pt x="1729" y="897"/>
                    <a:pt x="1430" y="662"/>
                    <a:pt x="1216" y="342"/>
                  </a:cubicBezTo>
                  <a:cubicBezTo>
                    <a:pt x="1558" y="129"/>
                    <a:pt x="1558" y="129"/>
                    <a:pt x="1558" y="129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320" y="854"/>
                    <a:pt x="320" y="854"/>
                    <a:pt x="320" y="854"/>
                  </a:cubicBezTo>
                  <a:cubicBezTo>
                    <a:pt x="683" y="1473"/>
                    <a:pt x="1302" y="1922"/>
                    <a:pt x="2027" y="2049"/>
                  </a:cubicBezTo>
                  <a:cubicBezTo>
                    <a:pt x="1686" y="1580"/>
                    <a:pt x="1686" y="1580"/>
                    <a:pt x="1686" y="1580"/>
                  </a:cubicBezTo>
                  <a:lnTo>
                    <a:pt x="2113" y="100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solidFill>
                  <a:srgbClr val="FFFFFF"/>
                </a:solidFill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103" name="Google Shape;480;p34">
              <a:extLst>
                <a:ext uri="{FF2B5EF4-FFF2-40B4-BE49-F238E27FC236}">
                  <a16:creationId xmlns:a16="http://schemas.microsoft.com/office/drawing/2014/main" id="{3CCE940A-0E13-431A-BEC0-714CC5C1F853}"/>
                </a:ext>
              </a:extLst>
            </p:cNvPr>
            <p:cNvSpPr txBox="1"/>
            <p:nvPr/>
          </p:nvSpPr>
          <p:spPr>
            <a:xfrm rot="3415646">
              <a:off x="4756335" y="2706324"/>
              <a:ext cx="448557" cy="250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FFFF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05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104" name="Google Shape;481;p34">
            <a:extLst>
              <a:ext uri="{FF2B5EF4-FFF2-40B4-BE49-F238E27FC236}">
                <a16:creationId xmlns:a16="http://schemas.microsoft.com/office/drawing/2014/main" id="{737925AC-4809-427C-8672-18FB1DE3D0D3}"/>
              </a:ext>
            </a:extLst>
          </p:cNvPr>
          <p:cNvGrpSpPr/>
          <p:nvPr/>
        </p:nvGrpSpPr>
        <p:grpSpPr>
          <a:xfrm>
            <a:off x="6841400" y="3323801"/>
            <a:ext cx="899864" cy="1371101"/>
            <a:chOff x="4485218" y="1437099"/>
            <a:chExt cx="758554" cy="1155790"/>
          </a:xfrm>
          <a:solidFill>
            <a:schemeClr val="accent1"/>
          </a:solidFill>
        </p:grpSpPr>
        <p:sp>
          <p:nvSpPr>
            <p:cNvPr id="105" name="Google Shape;482;p34">
              <a:extLst>
                <a:ext uri="{FF2B5EF4-FFF2-40B4-BE49-F238E27FC236}">
                  <a16:creationId xmlns:a16="http://schemas.microsoft.com/office/drawing/2014/main" id="{E7515EDA-A107-48DE-B1E7-A6B3BFC29A8A}"/>
                </a:ext>
              </a:extLst>
            </p:cNvPr>
            <p:cNvSpPr/>
            <p:nvPr/>
          </p:nvSpPr>
          <p:spPr>
            <a:xfrm>
              <a:off x="4485218" y="1437099"/>
              <a:ext cx="758554" cy="1155790"/>
            </a:xfrm>
            <a:custGeom>
              <a:avLst/>
              <a:gdLst/>
              <a:ahLst/>
              <a:cxnLst/>
              <a:rect l="l" t="t" r="r" b="b"/>
              <a:pathLst>
                <a:path w="1581" h="2413" extrusionOk="0">
                  <a:moveTo>
                    <a:pt x="1238" y="833"/>
                  </a:moveTo>
                  <a:lnTo>
                    <a:pt x="1238" y="833"/>
                  </a:lnTo>
                  <a:cubicBezTo>
                    <a:pt x="1580" y="1046"/>
                    <a:pt x="1580" y="1046"/>
                    <a:pt x="1580" y="1046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341" y="320"/>
                    <a:pt x="341" y="320"/>
                    <a:pt x="341" y="320"/>
                  </a:cubicBezTo>
                  <a:cubicBezTo>
                    <a:pt x="128" y="683"/>
                    <a:pt x="0" y="1110"/>
                    <a:pt x="0" y="1580"/>
                  </a:cubicBezTo>
                  <a:cubicBezTo>
                    <a:pt x="0" y="1856"/>
                    <a:pt x="64" y="2156"/>
                    <a:pt x="149" y="2412"/>
                  </a:cubicBezTo>
                  <a:cubicBezTo>
                    <a:pt x="384" y="1856"/>
                    <a:pt x="384" y="1856"/>
                    <a:pt x="384" y="1856"/>
                  </a:cubicBezTo>
                  <a:cubicBezTo>
                    <a:pt x="1089" y="1942"/>
                    <a:pt x="1089" y="1942"/>
                    <a:pt x="1089" y="1942"/>
                  </a:cubicBezTo>
                  <a:cubicBezTo>
                    <a:pt x="1067" y="1835"/>
                    <a:pt x="1046" y="1707"/>
                    <a:pt x="1046" y="1580"/>
                  </a:cubicBezTo>
                  <a:cubicBezTo>
                    <a:pt x="1046" y="1303"/>
                    <a:pt x="1110" y="1046"/>
                    <a:pt x="1238" y="833"/>
                  </a:cubicBez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solidFill>
                  <a:srgbClr val="FFFFFF"/>
                </a:solidFill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106" name="Google Shape;483;p34">
              <a:extLst>
                <a:ext uri="{FF2B5EF4-FFF2-40B4-BE49-F238E27FC236}">
                  <a16:creationId xmlns:a16="http://schemas.microsoft.com/office/drawing/2014/main" id="{BD295326-219E-4073-9D81-5ACB07114C4A}"/>
                </a:ext>
              </a:extLst>
            </p:cNvPr>
            <p:cNvSpPr txBox="1"/>
            <p:nvPr/>
          </p:nvSpPr>
          <p:spPr>
            <a:xfrm rot="17546537">
              <a:off x="4605915" y="1771287"/>
              <a:ext cx="369285" cy="2501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0433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06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107" name="Google Shape;484;p34">
            <a:extLst>
              <a:ext uri="{FF2B5EF4-FFF2-40B4-BE49-F238E27FC236}">
                <a16:creationId xmlns:a16="http://schemas.microsoft.com/office/drawing/2014/main" id="{16DF81C8-08E1-4662-9135-871BB899DB8D}"/>
              </a:ext>
            </a:extLst>
          </p:cNvPr>
          <p:cNvGrpSpPr/>
          <p:nvPr/>
        </p:nvGrpSpPr>
        <p:grpSpPr>
          <a:xfrm>
            <a:off x="8525824" y="2789898"/>
            <a:ext cx="1203161" cy="1165562"/>
            <a:chOff x="5905129" y="987038"/>
            <a:chExt cx="1014222" cy="982528"/>
          </a:xfrm>
          <a:solidFill>
            <a:schemeClr val="accent1"/>
          </a:solidFill>
        </p:grpSpPr>
        <p:sp>
          <p:nvSpPr>
            <p:cNvPr id="108" name="Google Shape;485;p34">
              <a:extLst>
                <a:ext uri="{FF2B5EF4-FFF2-40B4-BE49-F238E27FC236}">
                  <a16:creationId xmlns:a16="http://schemas.microsoft.com/office/drawing/2014/main" id="{AE711F02-B87F-4973-AC6B-C267A429AE40}"/>
                </a:ext>
              </a:extLst>
            </p:cNvPr>
            <p:cNvSpPr/>
            <p:nvPr/>
          </p:nvSpPr>
          <p:spPr>
            <a:xfrm>
              <a:off x="5905129" y="987038"/>
              <a:ext cx="1014222" cy="982528"/>
            </a:xfrm>
            <a:custGeom>
              <a:avLst/>
              <a:gdLst/>
              <a:ahLst/>
              <a:cxnLst/>
              <a:rect l="l" t="t" r="r" b="b"/>
              <a:pathLst>
                <a:path w="2115" h="2050" extrusionOk="0">
                  <a:moveTo>
                    <a:pt x="1772" y="1195"/>
                  </a:moveTo>
                  <a:lnTo>
                    <a:pt x="1772" y="1195"/>
                  </a:lnTo>
                  <a:cubicBezTo>
                    <a:pt x="1409" y="597"/>
                    <a:pt x="790" y="149"/>
                    <a:pt x="64" y="0"/>
                  </a:cubicBezTo>
                  <a:cubicBezTo>
                    <a:pt x="427" y="491"/>
                    <a:pt x="427" y="491"/>
                    <a:pt x="427" y="491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363" y="1153"/>
                    <a:pt x="683" y="1409"/>
                    <a:pt x="875" y="1729"/>
                  </a:cubicBezTo>
                  <a:cubicBezTo>
                    <a:pt x="534" y="1921"/>
                    <a:pt x="534" y="1921"/>
                    <a:pt x="534" y="1921"/>
                  </a:cubicBezTo>
                  <a:cubicBezTo>
                    <a:pt x="1666" y="2049"/>
                    <a:pt x="1666" y="2049"/>
                    <a:pt x="1666" y="2049"/>
                  </a:cubicBezTo>
                  <a:cubicBezTo>
                    <a:pt x="2114" y="1024"/>
                    <a:pt x="2114" y="1024"/>
                    <a:pt x="2114" y="1024"/>
                  </a:cubicBezTo>
                  <a:lnTo>
                    <a:pt x="1772" y="1195"/>
                  </a:ln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solidFill>
                  <a:srgbClr val="FFFFFF"/>
                </a:solidFill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109" name="Google Shape;486;p34">
              <a:extLst>
                <a:ext uri="{FF2B5EF4-FFF2-40B4-BE49-F238E27FC236}">
                  <a16:creationId xmlns:a16="http://schemas.microsoft.com/office/drawing/2014/main" id="{AEF76020-EA40-4799-A254-C8FB0C510303}"/>
                </a:ext>
              </a:extLst>
            </p:cNvPr>
            <p:cNvSpPr txBox="1"/>
            <p:nvPr/>
          </p:nvSpPr>
          <p:spPr>
            <a:xfrm rot="3642336">
              <a:off x="6236062" y="1368846"/>
              <a:ext cx="352356" cy="2501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0433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02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110" name="Google Shape;487;p34">
            <a:extLst>
              <a:ext uri="{FF2B5EF4-FFF2-40B4-BE49-F238E27FC236}">
                <a16:creationId xmlns:a16="http://schemas.microsoft.com/office/drawing/2014/main" id="{1E021FE4-E0BD-4C0A-AE06-52E7E320857A}"/>
              </a:ext>
            </a:extLst>
          </p:cNvPr>
          <p:cNvGrpSpPr/>
          <p:nvPr/>
        </p:nvGrpSpPr>
        <p:grpSpPr>
          <a:xfrm>
            <a:off x="8866721" y="3749920"/>
            <a:ext cx="887332" cy="1358569"/>
            <a:chOff x="6192492" y="1796303"/>
            <a:chExt cx="747989" cy="1145226"/>
          </a:xfrm>
          <a:solidFill>
            <a:schemeClr val="accent3"/>
          </a:solidFill>
        </p:grpSpPr>
        <p:sp>
          <p:nvSpPr>
            <p:cNvPr id="111" name="Google Shape;488;p34">
              <a:extLst>
                <a:ext uri="{FF2B5EF4-FFF2-40B4-BE49-F238E27FC236}">
                  <a16:creationId xmlns:a16="http://schemas.microsoft.com/office/drawing/2014/main" id="{D5D4E557-CD04-46E9-B4E3-94142EE12F27}"/>
                </a:ext>
              </a:extLst>
            </p:cNvPr>
            <p:cNvSpPr/>
            <p:nvPr/>
          </p:nvSpPr>
          <p:spPr>
            <a:xfrm>
              <a:off x="6192492" y="1796303"/>
              <a:ext cx="747989" cy="1145226"/>
            </a:xfrm>
            <a:custGeom>
              <a:avLst/>
              <a:gdLst/>
              <a:ahLst/>
              <a:cxnLst/>
              <a:rect l="l" t="t" r="r" b="b"/>
              <a:pathLst>
                <a:path w="1559" h="2391" extrusionOk="0">
                  <a:moveTo>
                    <a:pt x="1216" y="2070"/>
                  </a:moveTo>
                  <a:lnTo>
                    <a:pt x="1216" y="2070"/>
                  </a:lnTo>
                  <a:cubicBezTo>
                    <a:pt x="1430" y="1707"/>
                    <a:pt x="1537" y="1280"/>
                    <a:pt x="1537" y="833"/>
                  </a:cubicBezTo>
                  <a:cubicBezTo>
                    <a:pt x="1537" y="534"/>
                    <a:pt x="1494" y="256"/>
                    <a:pt x="1409" y="0"/>
                  </a:cubicBezTo>
                  <a:cubicBezTo>
                    <a:pt x="1174" y="534"/>
                    <a:pt x="1174" y="534"/>
                    <a:pt x="1174" y="534"/>
                  </a:cubicBezTo>
                  <a:cubicBezTo>
                    <a:pt x="470" y="448"/>
                    <a:pt x="470" y="448"/>
                    <a:pt x="470" y="448"/>
                  </a:cubicBezTo>
                  <a:cubicBezTo>
                    <a:pt x="491" y="577"/>
                    <a:pt x="512" y="705"/>
                    <a:pt x="512" y="833"/>
                  </a:cubicBezTo>
                  <a:cubicBezTo>
                    <a:pt x="512" y="1088"/>
                    <a:pt x="448" y="1344"/>
                    <a:pt x="320" y="1557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448" y="2390"/>
                    <a:pt x="448" y="2390"/>
                    <a:pt x="448" y="2390"/>
                  </a:cubicBezTo>
                  <a:cubicBezTo>
                    <a:pt x="1558" y="2262"/>
                    <a:pt x="1558" y="2262"/>
                    <a:pt x="1558" y="2262"/>
                  </a:cubicBezTo>
                  <a:lnTo>
                    <a:pt x="1216" y="207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>
                <a:buSzPts val="3734"/>
              </a:pPr>
              <a:endParaRPr sz="1600">
                <a:solidFill>
                  <a:srgbClr val="FFFFFF"/>
                </a:solidFill>
                <a:latin typeface="Bw Mitga" charset="0"/>
                <a:ea typeface="Bw Mitga" charset="0"/>
                <a:cs typeface="Bw Mitga" charset="0"/>
                <a:sym typeface="Helvetica Neue Light"/>
              </a:endParaRPr>
            </a:p>
          </p:txBody>
        </p:sp>
        <p:sp>
          <p:nvSpPr>
            <p:cNvPr id="112" name="Google Shape;489;p34">
              <a:extLst>
                <a:ext uri="{FF2B5EF4-FFF2-40B4-BE49-F238E27FC236}">
                  <a16:creationId xmlns:a16="http://schemas.microsoft.com/office/drawing/2014/main" id="{2B1BE5AB-387D-4DB6-A984-96D8B2E8B7A6}"/>
                </a:ext>
              </a:extLst>
            </p:cNvPr>
            <p:cNvSpPr txBox="1"/>
            <p:nvPr/>
          </p:nvSpPr>
          <p:spPr>
            <a:xfrm rot="18087453">
              <a:off x="6447408" y="2330176"/>
              <a:ext cx="367620" cy="2501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13" tIns="22850" rIns="45713" bIns="22850" anchor="b" anchorCtr="0">
              <a:noAutofit/>
            </a:bodyPr>
            <a:lstStyle/>
            <a:p>
              <a:pPr algn="ctr">
                <a:buClr>
                  <a:srgbClr val="FFFFFF"/>
                </a:buClr>
                <a:buSzPts val="3734"/>
              </a:pPr>
              <a:r>
                <a:rPr lang="fr-FR" sz="1600" dirty="0">
                  <a:solidFill>
                    <a:srgbClr val="FFFFFF"/>
                  </a:solidFill>
                  <a:latin typeface="Roboto" charset="0"/>
                  <a:ea typeface="Roboto" charset="0"/>
                  <a:cs typeface="Roboto" charset="0"/>
                  <a:sym typeface="Roboto"/>
                </a:rPr>
                <a:t>03</a:t>
              </a:r>
              <a:endParaRPr sz="1600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/>
              </a:endParaRPr>
            </a:p>
          </p:txBody>
        </p:sp>
      </p:grpSp>
      <p:grpSp>
        <p:nvGrpSpPr>
          <p:cNvPr id="113" name="Google Shape;492;p34">
            <a:extLst>
              <a:ext uri="{FF2B5EF4-FFF2-40B4-BE49-F238E27FC236}">
                <a16:creationId xmlns:a16="http://schemas.microsoft.com/office/drawing/2014/main" id="{DFC0E544-4697-4F4C-83ED-6D650CF0D673}"/>
              </a:ext>
            </a:extLst>
          </p:cNvPr>
          <p:cNvGrpSpPr/>
          <p:nvPr/>
        </p:nvGrpSpPr>
        <p:grpSpPr>
          <a:xfrm>
            <a:off x="7977463" y="3783556"/>
            <a:ext cx="683165" cy="654830"/>
            <a:chOff x="908050" y="8182743"/>
            <a:chExt cx="688975" cy="660400"/>
          </a:xfrm>
          <a:solidFill>
            <a:schemeClr val="tx1"/>
          </a:solidFill>
        </p:grpSpPr>
        <p:sp>
          <p:nvSpPr>
            <p:cNvPr id="114" name="Google Shape;493;p34">
              <a:extLst>
                <a:ext uri="{FF2B5EF4-FFF2-40B4-BE49-F238E27FC236}">
                  <a16:creationId xmlns:a16="http://schemas.microsoft.com/office/drawing/2014/main" id="{7E94AA62-6B61-45B1-ACC0-A04C58AF98A1}"/>
                </a:ext>
              </a:extLst>
            </p:cNvPr>
            <p:cNvSpPr/>
            <p:nvPr/>
          </p:nvSpPr>
          <p:spPr>
            <a:xfrm>
              <a:off x="1135063" y="8352606"/>
              <a:ext cx="157163" cy="92075"/>
            </a:xfrm>
            <a:custGeom>
              <a:avLst/>
              <a:gdLst/>
              <a:ahLst/>
              <a:cxnLst/>
              <a:rect l="l" t="t" r="r" b="b"/>
              <a:pathLst>
                <a:path w="493" h="290" extrusionOk="0">
                  <a:moveTo>
                    <a:pt x="102" y="184"/>
                  </a:moveTo>
                  <a:lnTo>
                    <a:pt x="102" y="184"/>
                  </a:lnTo>
                  <a:lnTo>
                    <a:pt x="102" y="173"/>
                  </a:lnTo>
                  <a:lnTo>
                    <a:pt x="104" y="163"/>
                  </a:lnTo>
                  <a:lnTo>
                    <a:pt x="106" y="155"/>
                  </a:lnTo>
                  <a:lnTo>
                    <a:pt x="110" y="147"/>
                  </a:lnTo>
                  <a:lnTo>
                    <a:pt x="115" y="140"/>
                  </a:lnTo>
                  <a:lnTo>
                    <a:pt x="120" y="133"/>
                  </a:lnTo>
                  <a:lnTo>
                    <a:pt x="126" y="128"/>
                  </a:lnTo>
                  <a:lnTo>
                    <a:pt x="133" y="123"/>
                  </a:lnTo>
                  <a:lnTo>
                    <a:pt x="140" y="119"/>
                  </a:lnTo>
                  <a:lnTo>
                    <a:pt x="149" y="115"/>
                  </a:lnTo>
                  <a:lnTo>
                    <a:pt x="157" y="112"/>
                  </a:lnTo>
                  <a:lnTo>
                    <a:pt x="167" y="110"/>
                  </a:lnTo>
                  <a:lnTo>
                    <a:pt x="186" y="108"/>
                  </a:lnTo>
                  <a:lnTo>
                    <a:pt x="208" y="106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307" y="108"/>
                  </a:lnTo>
                  <a:lnTo>
                    <a:pt x="326" y="110"/>
                  </a:lnTo>
                  <a:lnTo>
                    <a:pt x="336" y="112"/>
                  </a:lnTo>
                  <a:lnTo>
                    <a:pt x="344" y="115"/>
                  </a:lnTo>
                  <a:lnTo>
                    <a:pt x="353" y="119"/>
                  </a:lnTo>
                  <a:lnTo>
                    <a:pt x="360" y="123"/>
                  </a:lnTo>
                  <a:lnTo>
                    <a:pt x="367" y="128"/>
                  </a:lnTo>
                  <a:lnTo>
                    <a:pt x="373" y="133"/>
                  </a:lnTo>
                  <a:lnTo>
                    <a:pt x="378" y="140"/>
                  </a:lnTo>
                  <a:lnTo>
                    <a:pt x="383" y="147"/>
                  </a:lnTo>
                  <a:lnTo>
                    <a:pt x="386" y="155"/>
                  </a:lnTo>
                  <a:lnTo>
                    <a:pt x="389" y="163"/>
                  </a:lnTo>
                  <a:lnTo>
                    <a:pt x="391" y="173"/>
                  </a:lnTo>
                  <a:lnTo>
                    <a:pt x="391" y="184"/>
                  </a:lnTo>
                  <a:lnTo>
                    <a:pt x="391" y="290"/>
                  </a:lnTo>
                  <a:lnTo>
                    <a:pt x="493" y="290"/>
                  </a:lnTo>
                  <a:lnTo>
                    <a:pt x="493" y="184"/>
                  </a:lnTo>
                  <a:lnTo>
                    <a:pt x="493" y="184"/>
                  </a:lnTo>
                  <a:lnTo>
                    <a:pt x="491" y="162"/>
                  </a:lnTo>
                  <a:lnTo>
                    <a:pt x="488" y="143"/>
                  </a:lnTo>
                  <a:lnTo>
                    <a:pt x="483" y="123"/>
                  </a:lnTo>
                  <a:lnTo>
                    <a:pt x="476" y="105"/>
                  </a:lnTo>
                  <a:lnTo>
                    <a:pt x="467" y="90"/>
                  </a:lnTo>
                  <a:lnTo>
                    <a:pt x="456" y="74"/>
                  </a:lnTo>
                  <a:lnTo>
                    <a:pt x="444" y="61"/>
                  </a:lnTo>
                  <a:lnTo>
                    <a:pt x="430" y="48"/>
                  </a:lnTo>
                  <a:lnTo>
                    <a:pt x="415" y="36"/>
                  </a:lnTo>
                  <a:lnTo>
                    <a:pt x="399" y="27"/>
                  </a:lnTo>
                  <a:lnTo>
                    <a:pt x="382" y="19"/>
                  </a:lnTo>
                  <a:lnTo>
                    <a:pt x="364" y="12"/>
                  </a:lnTo>
                  <a:lnTo>
                    <a:pt x="343" y="7"/>
                  </a:lnTo>
                  <a:lnTo>
                    <a:pt x="322" y="4"/>
                  </a:lnTo>
                  <a:lnTo>
                    <a:pt x="302" y="1"/>
                  </a:lnTo>
                  <a:lnTo>
                    <a:pt x="28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91" y="1"/>
                  </a:lnTo>
                  <a:lnTo>
                    <a:pt x="170" y="4"/>
                  </a:lnTo>
                  <a:lnTo>
                    <a:pt x="150" y="7"/>
                  </a:lnTo>
                  <a:lnTo>
                    <a:pt x="129" y="12"/>
                  </a:lnTo>
                  <a:lnTo>
                    <a:pt x="111" y="19"/>
                  </a:lnTo>
                  <a:lnTo>
                    <a:pt x="94" y="27"/>
                  </a:lnTo>
                  <a:lnTo>
                    <a:pt x="77" y="36"/>
                  </a:lnTo>
                  <a:lnTo>
                    <a:pt x="63" y="48"/>
                  </a:lnTo>
                  <a:lnTo>
                    <a:pt x="49" y="61"/>
                  </a:lnTo>
                  <a:lnTo>
                    <a:pt x="36" y="74"/>
                  </a:lnTo>
                  <a:lnTo>
                    <a:pt x="26" y="90"/>
                  </a:lnTo>
                  <a:lnTo>
                    <a:pt x="17" y="105"/>
                  </a:lnTo>
                  <a:lnTo>
                    <a:pt x="10" y="123"/>
                  </a:lnTo>
                  <a:lnTo>
                    <a:pt x="5" y="143"/>
                  </a:lnTo>
                  <a:lnTo>
                    <a:pt x="1" y="162"/>
                  </a:lnTo>
                  <a:lnTo>
                    <a:pt x="0" y="184"/>
                  </a:lnTo>
                  <a:lnTo>
                    <a:pt x="0" y="290"/>
                  </a:lnTo>
                  <a:lnTo>
                    <a:pt x="102" y="290"/>
                  </a:lnTo>
                  <a:lnTo>
                    <a:pt x="102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8" tIns="45713" rIns="91438" bIns="45713" anchor="t" anchorCtr="0">
              <a:noAutofit/>
            </a:bodyPr>
            <a:lstStyle/>
            <a:p>
              <a:pPr algn="ctr">
                <a:buSzPts val="10200"/>
              </a:pPr>
              <a:endParaRPr sz="51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5" name="Google Shape;494;p34">
              <a:extLst>
                <a:ext uri="{FF2B5EF4-FFF2-40B4-BE49-F238E27FC236}">
                  <a16:creationId xmlns:a16="http://schemas.microsoft.com/office/drawing/2014/main" id="{A36F1D7E-F103-4DA7-9EE1-36AF8BCEE8AA}"/>
                </a:ext>
              </a:extLst>
            </p:cNvPr>
            <p:cNvSpPr/>
            <p:nvPr/>
          </p:nvSpPr>
          <p:spPr>
            <a:xfrm>
              <a:off x="908050" y="8458968"/>
              <a:ext cx="612775" cy="384175"/>
            </a:xfrm>
            <a:custGeom>
              <a:avLst/>
              <a:gdLst/>
              <a:ahLst/>
              <a:cxnLst/>
              <a:rect l="l" t="t" r="r" b="b"/>
              <a:pathLst>
                <a:path w="1931" h="1208" extrusionOk="0">
                  <a:moveTo>
                    <a:pt x="1834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7" y="43"/>
                  </a:lnTo>
                  <a:lnTo>
                    <a:pt x="12" y="51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1"/>
                  </a:lnTo>
                  <a:lnTo>
                    <a:pt x="2" y="1131"/>
                  </a:lnTo>
                  <a:lnTo>
                    <a:pt x="5" y="1140"/>
                  </a:lnTo>
                  <a:lnTo>
                    <a:pt x="7" y="1149"/>
                  </a:lnTo>
                  <a:lnTo>
                    <a:pt x="12" y="1157"/>
                  </a:lnTo>
                  <a:lnTo>
                    <a:pt x="17" y="1166"/>
                  </a:lnTo>
                  <a:lnTo>
                    <a:pt x="22" y="1173"/>
                  </a:lnTo>
                  <a:lnTo>
                    <a:pt x="28" y="1180"/>
                  </a:lnTo>
                  <a:lnTo>
                    <a:pt x="35" y="1186"/>
                  </a:lnTo>
                  <a:lnTo>
                    <a:pt x="42" y="1191"/>
                  </a:lnTo>
                  <a:lnTo>
                    <a:pt x="51" y="1196"/>
                  </a:lnTo>
                  <a:lnTo>
                    <a:pt x="59" y="1201"/>
                  </a:lnTo>
                  <a:lnTo>
                    <a:pt x="68" y="1203"/>
                  </a:lnTo>
                  <a:lnTo>
                    <a:pt x="77" y="1205"/>
                  </a:lnTo>
                  <a:lnTo>
                    <a:pt x="87" y="1208"/>
                  </a:lnTo>
                  <a:lnTo>
                    <a:pt x="96" y="1208"/>
                  </a:lnTo>
                  <a:lnTo>
                    <a:pt x="1834" y="1208"/>
                  </a:lnTo>
                  <a:lnTo>
                    <a:pt x="1834" y="1208"/>
                  </a:lnTo>
                  <a:lnTo>
                    <a:pt x="1844" y="1208"/>
                  </a:lnTo>
                  <a:lnTo>
                    <a:pt x="1854" y="1205"/>
                  </a:lnTo>
                  <a:lnTo>
                    <a:pt x="1863" y="1203"/>
                  </a:lnTo>
                  <a:lnTo>
                    <a:pt x="1872" y="1201"/>
                  </a:lnTo>
                  <a:lnTo>
                    <a:pt x="1880" y="1196"/>
                  </a:lnTo>
                  <a:lnTo>
                    <a:pt x="1889" y="1191"/>
                  </a:lnTo>
                  <a:lnTo>
                    <a:pt x="1896" y="1186"/>
                  </a:lnTo>
                  <a:lnTo>
                    <a:pt x="1903" y="1180"/>
                  </a:lnTo>
                  <a:lnTo>
                    <a:pt x="1909" y="1173"/>
                  </a:lnTo>
                  <a:lnTo>
                    <a:pt x="1914" y="1166"/>
                  </a:lnTo>
                  <a:lnTo>
                    <a:pt x="1919" y="1157"/>
                  </a:lnTo>
                  <a:lnTo>
                    <a:pt x="1924" y="1149"/>
                  </a:lnTo>
                  <a:lnTo>
                    <a:pt x="1926" y="1140"/>
                  </a:lnTo>
                  <a:lnTo>
                    <a:pt x="1929" y="1131"/>
                  </a:lnTo>
                  <a:lnTo>
                    <a:pt x="1931" y="1121"/>
                  </a:lnTo>
                  <a:lnTo>
                    <a:pt x="1931" y="1111"/>
                  </a:lnTo>
                  <a:lnTo>
                    <a:pt x="1931" y="97"/>
                  </a:lnTo>
                  <a:lnTo>
                    <a:pt x="1931" y="97"/>
                  </a:lnTo>
                  <a:lnTo>
                    <a:pt x="1931" y="87"/>
                  </a:lnTo>
                  <a:lnTo>
                    <a:pt x="1929" y="78"/>
                  </a:lnTo>
                  <a:lnTo>
                    <a:pt x="1926" y="68"/>
                  </a:lnTo>
                  <a:lnTo>
                    <a:pt x="1924" y="59"/>
                  </a:lnTo>
                  <a:lnTo>
                    <a:pt x="1919" y="51"/>
                  </a:lnTo>
                  <a:lnTo>
                    <a:pt x="1914" y="43"/>
                  </a:lnTo>
                  <a:lnTo>
                    <a:pt x="1909" y="35"/>
                  </a:lnTo>
                  <a:lnTo>
                    <a:pt x="1903" y="28"/>
                  </a:lnTo>
                  <a:lnTo>
                    <a:pt x="1896" y="22"/>
                  </a:lnTo>
                  <a:lnTo>
                    <a:pt x="1889" y="17"/>
                  </a:lnTo>
                  <a:lnTo>
                    <a:pt x="1880" y="12"/>
                  </a:lnTo>
                  <a:lnTo>
                    <a:pt x="1872" y="8"/>
                  </a:lnTo>
                  <a:lnTo>
                    <a:pt x="1863" y="5"/>
                  </a:lnTo>
                  <a:lnTo>
                    <a:pt x="1854" y="3"/>
                  </a:lnTo>
                  <a:lnTo>
                    <a:pt x="1844" y="0"/>
                  </a:lnTo>
                  <a:lnTo>
                    <a:pt x="1834" y="0"/>
                  </a:lnTo>
                  <a:lnTo>
                    <a:pt x="1834" y="0"/>
                  </a:lnTo>
                  <a:close/>
                  <a:moveTo>
                    <a:pt x="241" y="1015"/>
                  </a:moveTo>
                  <a:lnTo>
                    <a:pt x="241" y="1015"/>
                  </a:lnTo>
                  <a:lnTo>
                    <a:pt x="240" y="1024"/>
                  </a:lnTo>
                  <a:lnTo>
                    <a:pt x="238" y="1034"/>
                  </a:lnTo>
                  <a:lnTo>
                    <a:pt x="233" y="1041"/>
                  </a:lnTo>
                  <a:lnTo>
                    <a:pt x="227" y="1048"/>
                  </a:lnTo>
                  <a:lnTo>
                    <a:pt x="220" y="1054"/>
                  </a:lnTo>
                  <a:lnTo>
                    <a:pt x="212" y="1059"/>
                  </a:lnTo>
                  <a:lnTo>
                    <a:pt x="203" y="1062"/>
                  </a:lnTo>
                  <a:lnTo>
                    <a:pt x="193" y="1063"/>
                  </a:lnTo>
                  <a:lnTo>
                    <a:pt x="193" y="1063"/>
                  </a:lnTo>
                  <a:lnTo>
                    <a:pt x="183" y="1062"/>
                  </a:lnTo>
                  <a:lnTo>
                    <a:pt x="174" y="1059"/>
                  </a:lnTo>
                  <a:lnTo>
                    <a:pt x="166" y="1054"/>
                  </a:lnTo>
                  <a:lnTo>
                    <a:pt x="159" y="1048"/>
                  </a:lnTo>
                  <a:lnTo>
                    <a:pt x="153" y="1041"/>
                  </a:lnTo>
                  <a:lnTo>
                    <a:pt x="148" y="1034"/>
                  </a:lnTo>
                  <a:lnTo>
                    <a:pt x="146" y="1024"/>
                  </a:lnTo>
                  <a:lnTo>
                    <a:pt x="145" y="1015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6" y="184"/>
                  </a:lnTo>
                  <a:lnTo>
                    <a:pt x="148" y="174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6" y="154"/>
                  </a:lnTo>
                  <a:lnTo>
                    <a:pt x="174" y="149"/>
                  </a:lnTo>
                  <a:lnTo>
                    <a:pt x="183" y="146"/>
                  </a:lnTo>
                  <a:lnTo>
                    <a:pt x="193" y="145"/>
                  </a:lnTo>
                  <a:lnTo>
                    <a:pt x="193" y="145"/>
                  </a:lnTo>
                  <a:lnTo>
                    <a:pt x="203" y="146"/>
                  </a:lnTo>
                  <a:lnTo>
                    <a:pt x="212" y="149"/>
                  </a:lnTo>
                  <a:lnTo>
                    <a:pt x="220" y="154"/>
                  </a:lnTo>
                  <a:lnTo>
                    <a:pt x="227" y="160"/>
                  </a:lnTo>
                  <a:lnTo>
                    <a:pt x="233" y="167"/>
                  </a:lnTo>
                  <a:lnTo>
                    <a:pt x="238" y="174"/>
                  </a:lnTo>
                  <a:lnTo>
                    <a:pt x="240" y="184"/>
                  </a:lnTo>
                  <a:lnTo>
                    <a:pt x="241" y="193"/>
                  </a:lnTo>
                  <a:lnTo>
                    <a:pt x="241" y="1015"/>
                  </a:lnTo>
                  <a:close/>
                  <a:moveTo>
                    <a:pt x="628" y="1015"/>
                  </a:moveTo>
                  <a:lnTo>
                    <a:pt x="628" y="1015"/>
                  </a:lnTo>
                  <a:lnTo>
                    <a:pt x="626" y="1024"/>
                  </a:lnTo>
                  <a:lnTo>
                    <a:pt x="624" y="1034"/>
                  </a:lnTo>
                  <a:lnTo>
                    <a:pt x="619" y="1041"/>
                  </a:lnTo>
                  <a:lnTo>
                    <a:pt x="613" y="1048"/>
                  </a:lnTo>
                  <a:lnTo>
                    <a:pt x="606" y="1054"/>
                  </a:lnTo>
                  <a:lnTo>
                    <a:pt x="599" y="1059"/>
                  </a:lnTo>
                  <a:lnTo>
                    <a:pt x="589" y="1062"/>
                  </a:lnTo>
                  <a:lnTo>
                    <a:pt x="579" y="1063"/>
                  </a:lnTo>
                  <a:lnTo>
                    <a:pt x="579" y="1063"/>
                  </a:lnTo>
                  <a:lnTo>
                    <a:pt x="570" y="1062"/>
                  </a:lnTo>
                  <a:lnTo>
                    <a:pt x="560" y="1059"/>
                  </a:lnTo>
                  <a:lnTo>
                    <a:pt x="553" y="1054"/>
                  </a:lnTo>
                  <a:lnTo>
                    <a:pt x="545" y="1048"/>
                  </a:lnTo>
                  <a:lnTo>
                    <a:pt x="539" y="1041"/>
                  </a:lnTo>
                  <a:lnTo>
                    <a:pt x="535" y="1034"/>
                  </a:lnTo>
                  <a:lnTo>
                    <a:pt x="532" y="1024"/>
                  </a:lnTo>
                  <a:lnTo>
                    <a:pt x="531" y="1015"/>
                  </a:lnTo>
                  <a:lnTo>
                    <a:pt x="531" y="193"/>
                  </a:lnTo>
                  <a:lnTo>
                    <a:pt x="531" y="193"/>
                  </a:lnTo>
                  <a:lnTo>
                    <a:pt x="532" y="184"/>
                  </a:lnTo>
                  <a:lnTo>
                    <a:pt x="535" y="174"/>
                  </a:lnTo>
                  <a:lnTo>
                    <a:pt x="539" y="167"/>
                  </a:lnTo>
                  <a:lnTo>
                    <a:pt x="545" y="160"/>
                  </a:lnTo>
                  <a:lnTo>
                    <a:pt x="553" y="154"/>
                  </a:lnTo>
                  <a:lnTo>
                    <a:pt x="560" y="149"/>
                  </a:lnTo>
                  <a:lnTo>
                    <a:pt x="570" y="146"/>
                  </a:lnTo>
                  <a:lnTo>
                    <a:pt x="579" y="145"/>
                  </a:lnTo>
                  <a:lnTo>
                    <a:pt x="579" y="145"/>
                  </a:lnTo>
                  <a:lnTo>
                    <a:pt x="589" y="146"/>
                  </a:lnTo>
                  <a:lnTo>
                    <a:pt x="599" y="149"/>
                  </a:lnTo>
                  <a:lnTo>
                    <a:pt x="606" y="154"/>
                  </a:lnTo>
                  <a:lnTo>
                    <a:pt x="613" y="160"/>
                  </a:lnTo>
                  <a:lnTo>
                    <a:pt x="619" y="167"/>
                  </a:lnTo>
                  <a:lnTo>
                    <a:pt x="624" y="174"/>
                  </a:lnTo>
                  <a:lnTo>
                    <a:pt x="626" y="184"/>
                  </a:lnTo>
                  <a:lnTo>
                    <a:pt x="628" y="193"/>
                  </a:lnTo>
                  <a:lnTo>
                    <a:pt x="628" y="1015"/>
                  </a:lnTo>
                  <a:close/>
                  <a:moveTo>
                    <a:pt x="1014" y="1015"/>
                  </a:moveTo>
                  <a:lnTo>
                    <a:pt x="1014" y="1015"/>
                  </a:lnTo>
                  <a:lnTo>
                    <a:pt x="1013" y="1024"/>
                  </a:lnTo>
                  <a:lnTo>
                    <a:pt x="1010" y="1034"/>
                  </a:lnTo>
                  <a:lnTo>
                    <a:pt x="1005" y="1041"/>
                  </a:lnTo>
                  <a:lnTo>
                    <a:pt x="999" y="1048"/>
                  </a:lnTo>
                  <a:lnTo>
                    <a:pt x="992" y="1054"/>
                  </a:lnTo>
                  <a:lnTo>
                    <a:pt x="985" y="1059"/>
                  </a:lnTo>
                  <a:lnTo>
                    <a:pt x="975" y="1062"/>
                  </a:lnTo>
                  <a:lnTo>
                    <a:pt x="965" y="1063"/>
                  </a:lnTo>
                  <a:lnTo>
                    <a:pt x="965" y="1063"/>
                  </a:lnTo>
                  <a:lnTo>
                    <a:pt x="956" y="1062"/>
                  </a:lnTo>
                  <a:lnTo>
                    <a:pt x="946" y="1059"/>
                  </a:lnTo>
                  <a:lnTo>
                    <a:pt x="939" y="1054"/>
                  </a:lnTo>
                  <a:lnTo>
                    <a:pt x="932" y="1048"/>
                  </a:lnTo>
                  <a:lnTo>
                    <a:pt x="926" y="1041"/>
                  </a:lnTo>
                  <a:lnTo>
                    <a:pt x="921" y="1034"/>
                  </a:lnTo>
                  <a:lnTo>
                    <a:pt x="918" y="1024"/>
                  </a:lnTo>
                  <a:lnTo>
                    <a:pt x="917" y="1015"/>
                  </a:lnTo>
                  <a:lnTo>
                    <a:pt x="917" y="193"/>
                  </a:lnTo>
                  <a:lnTo>
                    <a:pt x="917" y="193"/>
                  </a:lnTo>
                  <a:lnTo>
                    <a:pt x="918" y="184"/>
                  </a:lnTo>
                  <a:lnTo>
                    <a:pt x="921" y="174"/>
                  </a:lnTo>
                  <a:lnTo>
                    <a:pt x="926" y="167"/>
                  </a:lnTo>
                  <a:lnTo>
                    <a:pt x="932" y="160"/>
                  </a:lnTo>
                  <a:lnTo>
                    <a:pt x="939" y="154"/>
                  </a:lnTo>
                  <a:lnTo>
                    <a:pt x="946" y="149"/>
                  </a:lnTo>
                  <a:lnTo>
                    <a:pt x="956" y="146"/>
                  </a:lnTo>
                  <a:lnTo>
                    <a:pt x="965" y="145"/>
                  </a:lnTo>
                  <a:lnTo>
                    <a:pt x="965" y="145"/>
                  </a:lnTo>
                  <a:lnTo>
                    <a:pt x="975" y="146"/>
                  </a:lnTo>
                  <a:lnTo>
                    <a:pt x="985" y="149"/>
                  </a:lnTo>
                  <a:lnTo>
                    <a:pt x="992" y="154"/>
                  </a:lnTo>
                  <a:lnTo>
                    <a:pt x="999" y="160"/>
                  </a:lnTo>
                  <a:lnTo>
                    <a:pt x="1005" y="167"/>
                  </a:lnTo>
                  <a:lnTo>
                    <a:pt x="1010" y="174"/>
                  </a:lnTo>
                  <a:lnTo>
                    <a:pt x="1013" y="184"/>
                  </a:lnTo>
                  <a:lnTo>
                    <a:pt x="1014" y="193"/>
                  </a:lnTo>
                  <a:lnTo>
                    <a:pt x="1014" y="1015"/>
                  </a:lnTo>
                  <a:close/>
                  <a:moveTo>
                    <a:pt x="1400" y="1015"/>
                  </a:moveTo>
                  <a:lnTo>
                    <a:pt x="1400" y="1015"/>
                  </a:lnTo>
                  <a:lnTo>
                    <a:pt x="1399" y="1024"/>
                  </a:lnTo>
                  <a:lnTo>
                    <a:pt x="1396" y="1034"/>
                  </a:lnTo>
                  <a:lnTo>
                    <a:pt x="1391" y="1041"/>
                  </a:lnTo>
                  <a:lnTo>
                    <a:pt x="1385" y="1048"/>
                  </a:lnTo>
                  <a:lnTo>
                    <a:pt x="1378" y="1054"/>
                  </a:lnTo>
                  <a:lnTo>
                    <a:pt x="1371" y="1059"/>
                  </a:lnTo>
                  <a:lnTo>
                    <a:pt x="1361" y="1062"/>
                  </a:lnTo>
                  <a:lnTo>
                    <a:pt x="1352" y="1063"/>
                  </a:lnTo>
                  <a:lnTo>
                    <a:pt x="1352" y="1063"/>
                  </a:lnTo>
                  <a:lnTo>
                    <a:pt x="1342" y="1062"/>
                  </a:lnTo>
                  <a:lnTo>
                    <a:pt x="1332" y="1059"/>
                  </a:lnTo>
                  <a:lnTo>
                    <a:pt x="1325" y="1054"/>
                  </a:lnTo>
                  <a:lnTo>
                    <a:pt x="1318" y="1048"/>
                  </a:lnTo>
                  <a:lnTo>
                    <a:pt x="1312" y="1041"/>
                  </a:lnTo>
                  <a:lnTo>
                    <a:pt x="1307" y="1034"/>
                  </a:lnTo>
                  <a:lnTo>
                    <a:pt x="1305" y="1024"/>
                  </a:lnTo>
                  <a:lnTo>
                    <a:pt x="1303" y="1015"/>
                  </a:lnTo>
                  <a:lnTo>
                    <a:pt x="1303" y="193"/>
                  </a:lnTo>
                  <a:lnTo>
                    <a:pt x="1303" y="193"/>
                  </a:lnTo>
                  <a:lnTo>
                    <a:pt x="1305" y="184"/>
                  </a:lnTo>
                  <a:lnTo>
                    <a:pt x="1307" y="174"/>
                  </a:lnTo>
                  <a:lnTo>
                    <a:pt x="1312" y="167"/>
                  </a:lnTo>
                  <a:lnTo>
                    <a:pt x="1318" y="160"/>
                  </a:lnTo>
                  <a:lnTo>
                    <a:pt x="1325" y="154"/>
                  </a:lnTo>
                  <a:lnTo>
                    <a:pt x="1332" y="149"/>
                  </a:lnTo>
                  <a:lnTo>
                    <a:pt x="1342" y="146"/>
                  </a:lnTo>
                  <a:lnTo>
                    <a:pt x="1352" y="145"/>
                  </a:lnTo>
                  <a:lnTo>
                    <a:pt x="1352" y="145"/>
                  </a:lnTo>
                  <a:lnTo>
                    <a:pt x="1361" y="146"/>
                  </a:lnTo>
                  <a:lnTo>
                    <a:pt x="1371" y="149"/>
                  </a:lnTo>
                  <a:lnTo>
                    <a:pt x="1378" y="154"/>
                  </a:lnTo>
                  <a:lnTo>
                    <a:pt x="1385" y="160"/>
                  </a:lnTo>
                  <a:lnTo>
                    <a:pt x="1391" y="167"/>
                  </a:lnTo>
                  <a:lnTo>
                    <a:pt x="1396" y="174"/>
                  </a:lnTo>
                  <a:lnTo>
                    <a:pt x="1399" y="184"/>
                  </a:lnTo>
                  <a:lnTo>
                    <a:pt x="1400" y="193"/>
                  </a:lnTo>
                  <a:lnTo>
                    <a:pt x="1400" y="1015"/>
                  </a:lnTo>
                  <a:close/>
                  <a:moveTo>
                    <a:pt x="1786" y="1015"/>
                  </a:moveTo>
                  <a:lnTo>
                    <a:pt x="1786" y="1015"/>
                  </a:lnTo>
                  <a:lnTo>
                    <a:pt x="1785" y="1024"/>
                  </a:lnTo>
                  <a:lnTo>
                    <a:pt x="1783" y="1034"/>
                  </a:lnTo>
                  <a:lnTo>
                    <a:pt x="1778" y="1041"/>
                  </a:lnTo>
                  <a:lnTo>
                    <a:pt x="1772" y="1048"/>
                  </a:lnTo>
                  <a:lnTo>
                    <a:pt x="1764" y="1054"/>
                  </a:lnTo>
                  <a:lnTo>
                    <a:pt x="1757" y="1059"/>
                  </a:lnTo>
                  <a:lnTo>
                    <a:pt x="1748" y="1062"/>
                  </a:lnTo>
                  <a:lnTo>
                    <a:pt x="1738" y="1063"/>
                  </a:lnTo>
                  <a:lnTo>
                    <a:pt x="1738" y="1063"/>
                  </a:lnTo>
                  <a:lnTo>
                    <a:pt x="1728" y="1062"/>
                  </a:lnTo>
                  <a:lnTo>
                    <a:pt x="1719" y="1059"/>
                  </a:lnTo>
                  <a:lnTo>
                    <a:pt x="1711" y="1054"/>
                  </a:lnTo>
                  <a:lnTo>
                    <a:pt x="1704" y="1048"/>
                  </a:lnTo>
                  <a:lnTo>
                    <a:pt x="1698" y="1041"/>
                  </a:lnTo>
                  <a:lnTo>
                    <a:pt x="1693" y="1034"/>
                  </a:lnTo>
                  <a:lnTo>
                    <a:pt x="1691" y="1024"/>
                  </a:lnTo>
                  <a:lnTo>
                    <a:pt x="1690" y="1015"/>
                  </a:lnTo>
                  <a:lnTo>
                    <a:pt x="1690" y="193"/>
                  </a:lnTo>
                  <a:lnTo>
                    <a:pt x="1690" y="193"/>
                  </a:lnTo>
                  <a:lnTo>
                    <a:pt x="1691" y="184"/>
                  </a:lnTo>
                  <a:lnTo>
                    <a:pt x="1693" y="174"/>
                  </a:lnTo>
                  <a:lnTo>
                    <a:pt x="1698" y="167"/>
                  </a:lnTo>
                  <a:lnTo>
                    <a:pt x="1704" y="160"/>
                  </a:lnTo>
                  <a:lnTo>
                    <a:pt x="1711" y="154"/>
                  </a:lnTo>
                  <a:lnTo>
                    <a:pt x="1719" y="149"/>
                  </a:lnTo>
                  <a:lnTo>
                    <a:pt x="1728" y="146"/>
                  </a:lnTo>
                  <a:lnTo>
                    <a:pt x="1738" y="145"/>
                  </a:lnTo>
                  <a:lnTo>
                    <a:pt x="1738" y="145"/>
                  </a:lnTo>
                  <a:lnTo>
                    <a:pt x="1748" y="146"/>
                  </a:lnTo>
                  <a:lnTo>
                    <a:pt x="1757" y="149"/>
                  </a:lnTo>
                  <a:lnTo>
                    <a:pt x="1764" y="154"/>
                  </a:lnTo>
                  <a:lnTo>
                    <a:pt x="1772" y="160"/>
                  </a:lnTo>
                  <a:lnTo>
                    <a:pt x="1778" y="167"/>
                  </a:lnTo>
                  <a:lnTo>
                    <a:pt x="1783" y="174"/>
                  </a:lnTo>
                  <a:lnTo>
                    <a:pt x="1785" y="184"/>
                  </a:lnTo>
                  <a:lnTo>
                    <a:pt x="1786" y="193"/>
                  </a:lnTo>
                  <a:lnTo>
                    <a:pt x="1786" y="10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8" tIns="45713" rIns="91438" bIns="45713" anchor="t" anchorCtr="0">
              <a:noAutofit/>
            </a:bodyPr>
            <a:lstStyle/>
            <a:p>
              <a:pPr algn="ctr">
                <a:buSzPts val="10200"/>
              </a:pPr>
              <a:endParaRPr sz="51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6" name="Google Shape;495;p34">
              <a:extLst>
                <a:ext uri="{FF2B5EF4-FFF2-40B4-BE49-F238E27FC236}">
                  <a16:creationId xmlns:a16="http://schemas.microsoft.com/office/drawing/2014/main" id="{F964937D-BF77-43D1-ADB5-E3B882F8D594}"/>
                </a:ext>
              </a:extLst>
            </p:cNvPr>
            <p:cNvSpPr/>
            <p:nvPr/>
          </p:nvSpPr>
          <p:spPr>
            <a:xfrm>
              <a:off x="1270000" y="8349431"/>
              <a:ext cx="155575" cy="74612"/>
            </a:xfrm>
            <a:custGeom>
              <a:avLst/>
              <a:gdLst/>
              <a:ahLst/>
              <a:cxnLst/>
              <a:rect l="l" t="t" r="r" b="b"/>
              <a:pathLst>
                <a:path w="488" h="231" extrusionOk="0">
                  <a:moveTo>
                    <a:pt x="0" y="198"/>
                  </a:moveTo>
                  <a:lnTo>
                    <a:pt x="14" y="152"/>
                  </a:lnTo>
                  <a:lnTo>
                    <a:pt x="14" y="152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50" y="162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105" y="173"/>
                  </a:lnTo>
                  <a:lnTo>
                    <a:pt x="138" y="178"/>
                  </a:lnTo>
                  <a:lnTo>
                    <a:pt x="173" y="181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31" y="181"/>
                  </a:lnTo>
                  <a:lnTo>
                    <a:pt x="253" y="180"/>
                  </a:lnTo>
                  <a:lnTo>
                    <a:pt x="275" y="176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312" y="164"/>
                  </a:lnTo>
                  <a:lnTo>
                    <a:pt x="330" y="156"/>
                  </a:lnTo>
                  <a:lnTo>
                    <a:pt x="346" y="146"/>
                  </a:lnTo>
                  <a:lnTo>
                    <a:pt x="361" y="134"/>
                  </a:lnTo>
                  <a:lnTo>
                    <a:pt x="374" y="122"/>
                  </a:lnTo>
                  <a:lnTo>
                    <a:pt x="385" y="109"/>
                  </a:lnTo>
                  <a:lnTo>
                    <a:pt x="396" y="94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14" y="67"/>
                  </a:lnTo>
                  <a:lnTo>
                    <a:pt x="421" y="53"/>
                  </a:lnTo>
                  <a:lnTo>
                    <a:pt x="432" y="30"/>
                  </a:lnTo>
                  <a:lnTo>
                    <a:pt x="439" y="11"/>
                  </a:lnTo>
                  <a:lnTo>
                    <a:pt x="441" y="1"/>
                  </a:lnTo>
                  <a:lnTo>
                    <a:pt x="441" y="1"/>
                  </a:lnTo>
                  <a:lnTo>
                    <a:pt x="441" y="1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88" y="12"/>
                  </a:lnTo>
                  <a:lnTo>
                    <a:pt x="488" y="12"/>
                  </a:lnTo>
                  <a:lnTo>
                    <a:pt x="487" y="19"/>
                  </a:lnTo>
                  <a:lnTo>
                    <a:pt x="480" y="39"/>
                  </a:lnTo>
                  <a:lnTo>
                    <a:pt x="468" y="65"/>
                  </a:lnTo>
                  <a:lnTo>
                    <a:pt x="461" y="81"/>
                  </a:lnTo>
                  <a:lnTo>
                    <a:pt x="451" y="98"/>
                  </a:lnTo>
                  <a:lnTo>
                    <a:pt x="451" y="98"/>
                  </a:lnTo>
                  <a:lnTo>
                    <a:pt x="451" y="98"/>
                  </a:lnTo>
                  <a:lnTo>
                    <a:pt x="440" y="116"/>
                  </a:lnTo>
                  <a:lnTo>
                    <a:pt x="427" y="133"/>
                  </a:lnTo>
                  <a:lnTo>
                    <a:pt x="412" y="150"/>
                  </a:lnTo>
                  <a:lnTo>
                    <a:pt x="397" y="167"/>
                  </a:lnTo>
                  <a:lnTo>
                    <a:pt x="377" y="182"/>
                  </a:lnTo>
                  <a:lnTo>
                    <a:pt x="357" y="196"/>
                  </a:lnTo>
                  <a:lnTo>
                    <a:pt x="346" y="202"/>
                  </a:lnTo>
                  <a:lnTo>
                    <a:pt x="334" y="208"/>
                  </a:lnTo>
                  <a:lnTo>
                    <a:pt x="322" y="213"/>
                  </a:lnTo>
                  <a:lnTo>
                    <a:pt x="309" y="217"/>
                  </a:lnTo>
                  <a:lnTo>
                    <a:pt x="309" y="217"/>
                  </a:lnTo>
                  <a:lnTo>
                    <a:pt x="309" y="217"/>
                  </a:lnTo>
                  <a:lnTo>
                    <a:pt x="284" y="224"/>
                  </a:lnTo>
                  <a:lnTo>
                    <a:pt x="259" y="228"/>
                  </a:lnTo>
                  <a:lnTo>
                    <a:pt x="234" y="230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170" y="230"/>
                  </a:lnTo>
                  <a:lnTo>
                    <a:pt x="132" y="226"/>
                  </a:lnTo>
                  <a:lnTo>
                    <a:pt x="97" y="220"/>
                  </a:lnTo>
                  <a:lnTo>
                    <a:pt x="66" y="215"/>
                  </a:lnTo>
                  <a:lnTo>
                    <a:pt x="38" y="209"/>
                  </a:lnTo>
                  <a:lnTo>
                    <a:pt x="18" y="203"/>
                  </a:lnTo>
                  <a:lnTo>
                    <a:pt x="0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8" tIns="45713" rIns="91438" bIns="45713" anchor="t" anchorCtr="0">
              <a:noAutofit/>
            </a:bodyPr>
            <a:lstStyle/>
            <a:p>
              <a:pPr algn="ctr">
                <a:buSzPts val="10200"/>
              </a:pPr>
              <a:endParaRPr sz="51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7" name="Google Shape;496;p34">
              <a:extLst>
                <a:ext uri="{FF2B5EF4-FFF2-40B4-BE49-F238E27FC236}">
                  <a16:creationId xmlns:a16="http://schemas.microsoft.com/office/drawing/2014/main" id="{CE33B1EE-E1C7-4263-941B-9EF8329685C1}"/>
                </a:ext>
              </a:extLst>
            </p:cNvPr>
            <p:cNvSpPr/>
            <p:nvPr/>
          </p:nvSpPr>
          <p:spPr>
            <a:xfrm>
              <a:off x="1397000" y="8182743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405" y="0"/>
                  </a:moveTo>
                  <a:lnTo>
                    <a:pt x="0" y="405"/>
                  </a:lnTo>
                  <a:lnTo>
                    <a:pt x="0" y="524"/>
                  </a:lnTo>
                  <a:lnTo>
                    <a:pt x="109" y="632"/>
                  </a:lnTo>
                  <a:lnTo>
                    <a:pt x="227" y="632"/>
                  </a:lnTo>
                  <a:lnTo>
                    <a:pt x="632" y="226"/>
                  </a:lnTo>
                  <a:lnTo>
                    <a:pt x="405" y="0"/>
                  </a:lnTo>
                  <a:close/>
                  <a:moveTo>
                    <a:pt x="130" y="540"/>
                  </a:moveTo>
                  <a:lnTo>
                    <a:pt x="130" y="540"/>
                  </a:lnTo>
                  <a:lnTo>
                    <a:pt x="121" y="539"/>
                  </a:lnTo>
                  <a:lnTo>
                    <a:pt x="111" y="536"/>
                  </a:lnTo>
                  <a:lnTo>
                    <a:pt x="104" y="532"/>
                  </a:lnTo>
                  <a:lnTo>
                    <a:pt x="96" y="526"/>
                  </a:lnTo>
                  <a:lnTo>
                    <a:pt x="90" y="518"/>
                  </a:lnTo>
                  <a:lnTo>
                    <a:pt x="86" y="511"/>
                  </a:lnTo>
                  <a:lnTo>
                    <a:pt x="83" y="501"/>
                  </a:lnTo>
                  <a:lnTo>
                    <a:pt x="82" y="492"/>
                  </a:lnTo>
                  <a:lnTo>
                    <a:pt x="82" y="492"/>
                  </a:lnTo>
                  <a:lnTo>
                    <a:pt x="83" y="482"/>
                  </a:lnTo>
                  <a:lnTo>
                    <a:pt x="86" y="472"/>
                  </a:lnTo>
                  <a:lnTo>
                    <a:pt x="90" y="465"/>
                  </a:lnTo>
                  <a:lnTo>
                    <a:pt x="96" y="458"/>
                  </a:lnTo>
                  <a:lnTo>
                    <a:pt x="104" y="452"/>
                  </a:lnTo>
                  <a:lnTo>
                    <a:pt x="111" y="447"/>
                  </a:lnTo>
                  <a:lnTo>
                    <a:pt x="121" y="445"/>
                  </a:lnTo>
                  <a:lnTo>
                    <a:pt x="130" y="443"/>
                  </a:lnTo>
                  <a:lnTo>
                    <a:pt x="130" y="443"/>
                  </a:lnTo>
                  <a:lnTo>
                    <a:pt x="140" y="445"/>
                  </a:lnTo>
                  <a:lnTo>
                    <a:pt x="150" y="447"/>
                  </a:lnTo>
                  <a:lnTo>
                    <a:pt x="157" y="452"/>
                  </a:lnTo>
                  <a:lnTo>
                    <a:pt x="164" y="458"/>
                  </a:lnTo>
                  <a:lnTo>
                    <a:pt x="170" y="465"/>
                  </a:lnTo>
                  <a:lnTo>
                    <a:pt x="175" y="472"/>
                  </a:lnTo>
                  <a:lnTo>
                    <a:pt x="177" y="482"/>
                  </a:lnTo>
                  <a:lnTo>
                    <a:pt x="179" y="492"/>
                  </a:lnTo>
                  <a:lnTo>
                    <a:pt x="179" y="492"/>
                  </a:lnTo>
                  <a:lnTo>
                    <a:pt x="177" y="501"/>
                  </a:lnTo>
                  <a:lnTo>
                    <a:pt x="175" y="511"/>
                  </a:lnTo>
                  <a:lnTo>
                    <a:pt x="170" y="518"/>
                  </a:lnTo>
                  <a:lnTo>
                    <a:pt x="164" y="526"/>
                  </a:lnTo>
                  <a:lnTo>
                    <a:pt x="157" y="532"/>
                  </a:lnTo>
                  <a:lnTo>
                    <a:pt x="150" y="536"/>
                  </a:lnTo>
                  <a:lnTo>
                    <a:pt x="140" y="539"/>
                  </a:lnTo>
                  <a:lnTo>
                    <a:pt x="130" y="540"/>
                  </a:lnTo>
                  <a:lnTo>
                    <a:pt x="130" y="5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8" tIns="45713" rIns="91438" bIns="45713" anchor="t" anchorCtr="0">
              <a:noAutofit/>
            </a:bodyPr>
            <a:lstStyle/>
            <a:p>
              <a:pPr algn="ctr">
                <a:buSzPts val="10200"/>
              </a:pPr>
              <a:endParaRPr sz="51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18" name="Google Shape;414;p32">
            <a:extLst>
              <a:ext uri="{FF2B5EF4-FFF2-40B4-BE49-F238E27FC236}">
                <a16:creationId xmlns:a16="http://schemas.microsoft.com/office/drawing/2014/main" id="{2F9B17B2-F180-4F5B-88E6-DC551C650C24}"/>
              </a:ext>
            </a:extLst>
          </p:cNvPr>
          <p:cNvSpPr/>
          <p:nvPr/>
        </p:nvSpPr>
        <p:spPr>
          <a:xfrm>
            <a:off x="6327253" y="1710651"/>
            <a:ext cx="2819579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01. DEFINITION USE CASES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Définition et priorisation des cas d’usage à déployer</a:t>
            </a:r>
            <a:endParaRPr sz="7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9" name="Google Shape;414;p32">
            <a:extLst>
              <a:ext uri="{FF2B5EF4-FFF2-40B4-BE49-F238E27FC236}">
                <a16:creationId xmlns:a16="http://schemas.microsoft.com/office/drawing/2014/main" id="{F2B95062-3620-4B36-AD1A-AD8D7C8A68A1}"/>
              </a:ext>
            </a:extLst>
          </p:cNvPr>
          <p:cNvSpPr/>
          <p:nvPr/>
        </p:nvSpPr>
        <p:spPr>
          <a:xfrm>
            <a:off x="9341321" y="1949433"/>
            <a:ext cx="2649970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02. ACCOMPAGNEMENT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Solliciter une agence/cabinet pour porter la vision transverse et donner l’impulsion</a:t>
            </a:r>
            <a:endParaRPr sz="7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0" name="Google Shape;414;p32">
            <a:extLst>
              <a:ext uri="{FF2B5EF4-FFF2-40B4-BE49-F238E27FC236}">
                <a16:creationId xmlns:a16="http://schemas.microsoft.com/office/drawing/2014/main" id="{31CBF72A-28AA-4735-B350-D52C6D26591B}"/>
              </a:ext>
            </a:extLst>
          </p:cNvPr>
          <p:cNvSpPr/>
          <p:nvPr/>
        </p:nvSpPr>
        <p:spPr>
          <a:xfrm>
            <a:off x="9960145" y="3948838"/>
            <a:ext cx="2031146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03. ONBOARDING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Nécessité d’impliquer les équipes techniques, métiers et datas dans le projet</a:t>
            </a:r>
            <a:endParaRPr sz="7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1" name="Google Shape;414;p32">
            <a:extLst>
              <a:ext uri="{FF2B5EF4-FFF2-40B4-BE49-F238E27FC236}">
                <a16:creationId xmlns:a16="http://schemas.microsoft.com/office/drawing/2014/main" id="{E1003808-92A5-4CDE-9B24-FB8BD00CB318}"/>
              </a:ext>
            </a:extLst>
          </p:cNvPr>
          <p:cNvSpPr/>
          <p:nvPr/>
        </p:nvSpPr>
        <p:spPr>
          <a:xfrm>
            <a:off x="8844666" y="5629768"/>
            <a:ext cx="2031146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04. SCOPE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Dimensionnement technique et métier du projet</a:t>
            </a:r>
            <a:endParaRPr sz="7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2" name="Google Shape;414;p32">
            <a:extLst>
              <a:ext uri="{FF2B5EF4-FFF2-40B4-BE49-F238E27FC236}">
                <a16:creationId xmlns:a16="http://schemas.microsoft.com/office/drawing/2014/main" id="{2E8F7EBA-98AB-4CE0-9634-F3018312D3A5}"/>
              </a:ext>
            </a:extLst>
          </p:cNvPr>
          <p:cNvSpPr/>
          <p:nvPr/>
        </p:nvSpPr>
        <p:spPr>
          <a:xfrm>
            <a:off x="4744865" y="3362286"/>
            <a:ext cx="2031146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06. VISION 360°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Prioriser une orientation sur toute la chaîne de valeur du digital</a:t>
            </a:r>
            <a:endParaRPr sz="7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3" name="Google Shape;414;p32">
            <a:extLst>
              <a:ext uri="{FF2B5EF4-FFF2-40B4-BE49-F238E27FC236}">
                <a16:creationId xmlns:a16="http://schemas.microsoft.com/office/drawing/2014/main" id="{464C06F9-BAC3-4379-ACF9-CC5531F7510D}"/>
              </a:ext>
            </a:extLst>
          </p:cNvPr>
          <p:cNvSpPr/>
          <p:nvPr/>
        </p:nvSpPr>
        <p:spPr>
          <a:xfrm>
            <a:off x="5743555" y="5280028"/>
            <a:ext cx="1955035" cy="9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1600" b="1" dirty="0">
                <a:solidFill>
                  <a:srgbClr val="33567A"/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05. MESURE</a:t>
            </a:r>
            <a:endParaRPr sz="1600" b="1" dirty="0">
              <a:solidFill>
                <a:srgbClr val="33567A"/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2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Définition de KPI stricts pour valider la performance du projet</a:t>
            </a:r>
            <a:endParaRPr sz="7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4" name="Google Shape;218;p24">
            <a:extLst>
              <a:ext uri="{FF2B5EF4-FFF2-40B4-BE49-F238E27FC236}">
                <a16:creationId xmlns:a16="http://schemas.microsoft.com/office/drawing/2014/main" id="{F3CCF256-AD4D-4907-9A67-0EA592D9E0EF}"/>
              </a:ext>
            </a:extLst>
          </p:cNvPr>
          <p:cNvSpPr txBox="1"/>
          <p:nvPr/>
        </p:nvSpPr>
        <p:spPr>
          <a:xfrm>
            <a:off x="396901" y="2930337"/>
            <a:ext cx="4031059" cy="198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SzPts val="3500"/>
            </a:pPr>
            <a:endParaRPr sz="20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</p:txBody>
      </p:sp>
      <p:sp>
        <p:nvSpPr>
          <p:cNvPr id="125" name="Google Shape;218;p24">
            <a:extLst>
              <a:ext uri="{FF2B5EF4-FFF2-40B4-BE49-F238E27FC236}">
                <a16:creationId xmlns:a16="http://schemas.microsoft.com/office/drawing/2014/main" id="{B8699E74-CDE9-461D-9005-A4DAA6A533BE}"/>
              </a:ext>
            </a:extLst>
          </p:cNvPr>
          <p:cNvSpPr txBox="1"/>
          <p:nvPr/>
        </p:nvSpPr>
        <p:spPr>
          <a:xfrm>
            <a:off x="418780" y="3510903"/>
            <a:ext cx="3949988" cy="198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SzPts val="3500"/>
            </a:pPr>
            <a:r>
              <a:rPr lang="fr-FR" sz="20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Comme tout projet SI, son succès repose sur une </a:t>
            </a:r>
            <a:r>
              <a:rPr lang="fr-FR" sz="2000" b="1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approche technico-fonctionnelle </a:t>
            </a:r>
            <a:r>
              <a:rPr lang="fr-FR" sz="20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forte en mobilisant </a:t>
            </a:r>
            <a:r>
              <a:rPr lang="fr-FR" sz="2000" b="1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Light"/>
              </a:rPr>
              <a:t>les expertises plurielles</a:t>
            </a:r>
            <a:endParaRPr sz="2000" b="1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297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60194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3304668" y="257135"/>
            <a:ext cx="57583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EN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RESUME</a:t>
            </a:r>
            <a:endParaRPr sz="4400" b="1" dirty="0">
              <a:solidFill>
                <a:schemeClr val="accent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723900" y="1184015"/>
            <a:ext cx="10464800" cy="1178185"/>
            <a:chOff x="-1828800" y="833737"/>
            <a:chExt cx="10464800" cy="1178185"/>
          </a:xfrm>
        </p:grpSpPr>
        <p:sp>
          <p:nvSpPr>
            <p:cNvPr id="284" name="Google Shape;284;p12"/>
            <p:cNvSpPr/>
            <p:nvPr/>
          </p:nvSpPr>
          <p:spPr>
            <a:xfrm>
              <a:off x="-1828800" y="833737"/>
              <a:ext cx="10464800" cy="1178185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12"/>
            <p:cNvSpPr txBox="1"/>
            <p:nvPr/>
          </p:nvSpPr>
          <p:spPr>
            <a:xfrm flipH="1">
              <a:off x="-1680029" y="923544"/>
              <a:ext cx="68199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Y a-t-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il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un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modèle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organisationnel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optimal?</a:t>
              </a:r>
              <a:endParaRPr sz="20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-1609766" y="1465858"/>
              <a:ext cx="194627" cy="192382"/>
            </a:xfrm>
            <a:prstGeom prst="ellipse">
              <a:avLst/>
            </a:prstGeom>
            <a:noFill/>
            <a:ln w="25400" cap="flat" cmpd="sng">
              <a:solidFill>
                <a:srgbClr val="7727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2446" y="-286249"/>
            <a:ext cx="1097527" cy="108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8273">
            <a:off x="-744284" y="-1198269"/>
            <a:ext cx="234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289;p12">
            <a:extLst>
              <a:ext uri="{FF2B5EF4-FFF2-40B4-BE49-F238E27FC236}">
                <a16:creationId xmlns:a16="http://schemas.microsoft.com/office/drawing/2014/main" id="{CD9DDFAE-9FFD-4239-A8E9-36CD8E74AA57}"/>
              </a:ext>
            </a:extLst>
          </p:cNvPr>
          <p:cNvSpPr/>
          <p:nvPr/>
        </p:nvSpPr>
        <p:spPr>
          <a:xfrm>
            <a:off x="1205368" y="1714027"/>
            <a:ext cx="94735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faut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s’adapter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à la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maturité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, la culture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d’entreprises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, les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ressources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disponible.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Privilégier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logique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des petits pas à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celle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révolution</a:t>
            </a:r>
            <a:endParaRPr dirty="0"/>
          </a:p>
        </p:txBody>
      </p:sp>
      <p:sp>
        <p:nvSpPr>
          <p:cNvPr id="124" name="Google Shape;291;p12">
            <a:extLst>
              <a:ext uri="{FF2B5EF4-FFF2-40B4-BE49-F238E27FC236}">
                <a16:creationId xmlns:a16="http://schemas.microsoft.com/office/drawing/2014/main" id="{C5673DAD-9E90-45F6-9548-00B1BE8AED27}"/>
              </a:ext>
            </a:extLst>
          </p:cNvPr>
          <p:cNvSpPr/>
          <p:nvPr/>
        </p:nvSpPr>
        <p:spPr>
          <a:xfrm>
            <a:off x="942934" y="1817213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" name="Google Shape;283;p12">
            <a:extLst>
              <a:ext uri="{FF2B5EF4-FFF2-40B4-BE49-F238E27FC236}">
                <a16:creationId xmlns:a16="http://schemas.microsoft.com/office/drawing/2014/main" id="{0BFD6C48-DB5E-4BC8-8516-F258EFFE07D3}"/>
              </a:ext>
            </a:extLst>
          </p:cNvPr>
          <p:cNvGrpSpPr/>
          <p:nvPr/>
        </p:nvGrpSpPr>
        <p:grpSpPr>
          <a:xfrm>
            <a:off x="711200" y="2644515"/>
            <a:ext cx="10464800" cy="1178185"/>
            <a:chOff x="-1828800" y="833737"/>
            <a:chExt cx="10464800" cy="1178185"/>
          </a:xfrm>
        </p:grpSpPr>
        <p:sp>
          <p:nvSpPr>
            <p:cNvPr id="126" name="Google Shape;284;p12">
              <a:extLst>
                <a:ext uri="{FF2B5EF4-FFF2-40B4-BE49-F238E27FC236}">
                  <a16:creationId xmlns:a16="http://schemas.microsoft.com/office/drawing/2014/main" id="{6049FD4D-3A4C-461A-8CC5-2D26D78D313B}"/>
                </a:ext>
              </a:extLst>
            </p:cNvPr>
            <p:cNvSpPr/>
            <p:nvPr/>
          </p:nvSpPr>
          <p:spPr>
            <a:xfrm>
              <a:off x="-1828800" y="833737"/>
              <a:ext cx="10464800" cy="1178185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287;p12">
              <a:extLst>
                <a:ext uri="{FF2B5EF4-FFF2-40B4-BE49-F238E27FC236}">
                  <a16:creationId xmlns:a16="http://schemas.microsoft.com/office/drawing/2014/main" id="{FA1EF49F-3093-4DAB-AE93-99CB09BA0961}"/>
                </a:ext>
              </a:extLst>
            </p:cNvPr>
            <p:cNvSpPr txBox="1"/>
            <p:nvPr/>
          </p:nvSpPr>
          <p:spPr>
            <a:xfrm flipH="1">
              <a:off x="-1707241" y="923544"/>
              <a:ext cx="68199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L’approche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buttom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up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est-elle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suffisante?</a:t>
              </a:r>
              <a:endParaRPr sz="20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290;p12">
              <a:extLst>
                <a:ext uri="{FF2B5EF4-FFF2-40B4-BE49-F238E27FC236}">
                  <a16:creationId xmlns:a16="http://schemas.microsoft.com/office/drawing/2014/main" id="{6FBA061E-EE33-4FF2-98EE-E448B7CEBEBB}"/>
                </a:ext>
              </a:extLst>
            </p:cNvPr>
            <p:cNvSpPr/>
            <p:nvPr/>
          </p:nvSpPr>
          <p:spPr>
            <a:xfrm>
              <a:off x="-1609766" y="1465858"/>
              <a:ext cx="194627" cy="192382"/>
            </a:xfrm>
            <a:prstGeom prst="ellipse">
              <a:avLst/>
            </a:prstGeom>
            <a:noFill/>
            <a:ln w="25400" cap="flat" cmpd="sng">
              <a:solidFill>
                <a:srgbClr val="7727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" name="Google Shape;289;p12">
            <a:extLst>
              <a:ext uri="{FF2B5EF4-FFF2-40B4-BE49-F238E27FC236}">
                <a16:creationId xmlns:a16="http://schemas.microsoft.com/office/drawing/2014/main" id="{CCB7CF8C-01D2-46EC-9844-0EFD6D97D041}"/>
              </a:ext>
            </a:extLst>
          </p:cNvPr>
          <p:cNvSpPr/>
          <p:nvPr/>
        </p:nvSpPr>
        <p:spPr>
          <a:xfrm>
            <a:off x="1192668" y="3152186"/>
            <a:ext cx="622413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Elle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permet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par la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preuve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mettre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pratique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stratégie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d’entreprise</a:t>
            </a:r>
            <a:endParaRPr dirty="0"/>
          </a:p>
        </p:txBody>
      </p:sp>
      <p:sp>
        <p:nvSpPr>
          <p:cNvPr id="130" name="Google Shape;291;p12">
            <a:extLst>
              <a:ext uri="{FF2B5EF4-FFF2-40B4-BE49-F238E27FC236}">
                <a16:creationId xmlns:a16="http://schemas.microsoft.com/office/drawing/2014/main" id="{700EA409-A431-4977-85DE-5163DDAF2B7B}"/>
              </a:ext>
            </a:extLst>
          </p:cNvPr>
          <p:cNvSpPr/>
          <p:nvPr/>
        </p:nvSpPr>
        <p:spPr>
          <a:xfrm>
            <a:off x="930234" y="3277713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1" name="Google Shape;283;p12">
            <a:extLst>
              <a:ext uri="{FF2B5EF4-FFF2-40B4-BE49-F238E27FC236}">
                <a16:creationId xmlns:a16="http://schemas.microsoft.com/office/drawing/2014/main" id="{15246FBF-643D-4EAC-824A-9D01584AC54C}"/>
              </a:ext>
            </a:extLst>
          </p:cNvPr>
          <p:cNvGrpSpPr/>
          <p:nvPr/>
        </p:nvGrpSpPr>
        <p:grpSpPr>
          <a:xfrm>
            <a:off x="698500" y="4168515"/>
            <a:ext cx="10464800" cy="1178185"/>
            <a:chOff x="-1828800" y="833737"/>
            <a:chExt cx="10464800" cy="1178185"/>
          </a:xfrm>
        </p:grpSpPr>
        <p:sp>
          <p:nvSpPr>
            <p:cNvPr id="132" name="Google Shape;284;p12">
              <a:extLst>
                <a:ext uri="{FF2B5EF4-FFF2-40B4-BE49-F238E27FC236}">
                  <a16:creationId xmlns:a16="http://schemas.microsoft.com/office/drawing/2014/main" id="{9491E162-9958-44B5-9569-B387DD2F7DE0}"/>
                </a:ext>
              </a:extLst>
            </p:cNvPr>
            <p:cNvSpPr/>
            <p:nvPr/>
          </p:nvSpPr>
          <p:spPr>
            <a:xfrm>
              <a:off x="-1828800" y="833737"/>
              <a:ext cx="10464800" cy="1178185"/>
            </a:xfrm>
            <a:prstGeom prst="rect">
              <a:avLst/>
            </a:prstGeom>
            <a:solidFill>
              <a:schemeClr val="lt1">
                <a:alpha val="91764"/>
              </a:schemeClr>
            </a:solidFill>
            <a:ln>
              <a:noFill/>
            </a:ln>
            <a:effectLst>
              <a:outerShdw blurRad="190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287;p12">
              <a:extLst>
                <a:ext uri="{FF2B5EF4-FFF2-40B4-BE49-F238E27FC236}">
                  <a16:creationId xmlns:a16="http://schemas.microsoft.com/office/drawing/2014/main" id="{9C7D9543-D112-4B8D-8F52-F31FCD6464DA}"/>
                </a:ext>
              </a:extLst>
            </p:cNvPr>
            <p:cNvSpPr txBox="1"/>
            <p:nvPr/>
          </p:nvSpPr>
          <p:spPr>
            <a:xfrm flipH="1">
              <a:off x="-1778000" y="923544"/>
              <a:ext cx="732789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Un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projet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DMP/CDP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suffit-il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à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réconcilier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les </a:t>
              </a:r>
              <a:r>
                <a:rPr lang="en-US" sz="2000" b="1" dirty="0" err="1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parcours</a:t>
              </a:r>
              <a:r>
                <a:rPr lang="en-US" sz="2000" b="1" dirty="0">
                  <a:solidFill>
                    <a:srgbClr val="0433FF"/>
                  </a:solidFill>
                  <a:latin typeface="Roboto"/>
                  <a:ea typeface="Roboto"/>
                  <a:cs typeface="Roboto"/>
                  <a:sym typeface="Roboto"/>
                </a:rPr>
                <a:t> clients</a:t>
              </a:r>
              <a:endParaRPr sz="2000" b="1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290;p12">
              <a:extLst>
                <a:ext uri="{FF2B5EF4-FFF2-40B4-BE49-F238E27FC236}">
                  <a16:creationId xmlns:a16="http://schemas.microsoft.com/office/drawing/2014/main" id="{FE281B37-006A-4A94-99F9-D05B7FE25051}"/>
                </a:ext>
              </a:extLst>
            </p:cNvPr>
            <p:cNvSpPr/>
            <p:nvPr/>
          </p:nvSpPr>
          <p:spPr>
            <a:xfrm>
              <a:off x="-1609766" y="1465858"/>
              <a:ext cx="194627" cy="192382"/>
            </a:xfrm>
            <a:prstGeom prst="ellipse">
              <a:avLst/>
            </a:prstGeom>
            <a:noFill/>
            <a:ln w="25400" cap="flat" cmpd="sng">
              <a:solidFill>
                <a:srgbClr val="7727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Google Shape;289;p12">
            <a:extLst>
              <a:ext uri="{FF2B5EF4-FFF2-40B4-BE49-F238E27FC236}">
                <a16:creationId xmlns:a16="http://schemas.microsoft.com/office/drawing/2014/main" id="{B88207BC-1D26-45E7-B562-B1474BB14DF4}"/>
              </a:ext>
            </a:extLst>
          </p:cNvPr>
          <p:cNvSpPr/>
          <p:nvPr/>
        </p:nvSpPr>
        <p:spPr>
          <a:xfrm>
            <a:off x="1179968" y="4698527"/>
            <a:ext cx="98799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 veritable plan de transformation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nécessaire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pour faire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sorte</a:t>
            </a:r>
            <a:r>
              <a:rPr lang="en-US" sz="14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qu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 la </a:t>
            </a:r>
            <a:r>
              <a:rPr lang="en-US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technologie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soit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accompagnée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par </a:t>
            </a:r>
            <a:r>
              <a:rPr lang="en-US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volonté</a:t>
            </a:r>
            <a:r>
              <a:rPr lang="en-US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métier</a:t>
            </a:r>
            <a:endParaRPr dirty="0"/>
          </a:p>
        </p:txBody>
      </p:sp>
      <p:sp>
        <p:nvSpPr>
          <p:cNvPr id="136" name="Google Shape;291;p12">
            <a:extLst>
              <a:ext uri="{FF2B5EF4-FFF2-40B4-BE49-F238E27FC236}">
                <a16:creationId xmlns:a16="http://schemas.microsoft.com/office/drawing/2014/main" id="{546A22C0-218F-497E-870A-486728C23FB3}"/>
              </a:ext>
            </a:extLst>
          </p:cNvPr>
          <p:cNvSpPr/>
          <p:nvPr/>
        </p:nvSpPr>
        <p:spPr>
          <a:xfrm>
            <a:off x="917534" y="4801713"/>
            <a:ext cx="187767" cy="170450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18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8"/>
          <p:cNvSpPr/>
          <p:nvPr/>
        </p:nvSpPr>
        <p:spPr>
          <a:xfrm flipH="1">
            <a:off x="8411190" y="6172200"/>
            <a:ext cx="1390650" cy="1390650"/>
          </a:xfrm>
          <a:prstGeom prst="ellipse">
            <a:avLst/>
          </a:prstGeom>
          <a:noFill/>
          <a:ln w="47625" cap="flat" cmpd="sng">
            <a:solidFill>
              <a:srgbClr val="D8D8D8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18"/>
          <p:cNvSpPr txBox="1"/>
          <p:nvPr/>
        </p:nvSpPr>
        <p:spPr>
          <a:xfrm>
            <a:off x="0" y="4549543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</a:t>
            </a:r>
            <a:endParaRPr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498144" y="3044596"/>
            <a:ext cx="53816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Wanoa </a:t>
            </a:r>
            <a:r>
              <a:rPr lang="en-US" sz="2800" dirty="0" err="1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Chaxel</a:t>
            </a:r>
            <a:endParaRPr sz="2800" b="1" dirty="0">
              <a:solidFill>
                <a:srgbClr val="0433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1423986" y="4205436"/>
            <a:ext cx="34194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CEO Waisso</a:t>
            </a:r>
            <a:endParaRPr dirty="0"/>
          </a:p>
        </p:txBody>
      </p:sp>
      <p:sp>
        <p:nvSpPr>
          <p:cNvPr id="198" name="Google Shape;198;p6"/>
          <p:cNvSpPr/>
          <p:nvPr/>
        </p:nvSpPr>
        <p:spPr>
          <a:xfrm>
            <a:off x="2309188" y="3734225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5999250" y="3044596"/>
            <a:ext cx="53816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Jeremy Lacoste</a:t>
            </a:r>
            <a:endParaRPr sz="2800" b="1" dirty="0">
              <a:solidFill>
                <a:srgbClr val="0433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6282835" y="4205436"/>
            <a:ext cx="49403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Responsable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Acquisition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Waisso</a:t>
            </a:r>
            <a:endParaRPr dirty="0"/>
          </a:p>
        </p:txBody>
      </p:sp>
      <p:sp>
        <p:nvSpPr>
          <p:cNvPr id="201" name="Google Shape;201;p6"/>
          <p:cNvSpPr/>
          <p:nvPr/>
        </p:nvSpPr>
        <p:spPr>
          <a:xfrm>
            <a:off x="7810294" y="3734225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83F014-203D-43F0-97D1-038C3AED70B7}"/>
              </a:ext>
            </a:extLst>
          </p:cNvPr>
          <p:cNvSpPr txBox="1"/>
          <p:nvPr/>
        </p:nvSpPr>
        <p:spPr>
          <a:xfrm>
            <a:off x="443714" y="5018314"/>
            <a:ext cx="1132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« </a:t>
            </a:r>
            <a:r>
              <a:rPr lang="fr-FR" sz="1600" i="1" dirty="0"/>
              <a:t>Waisso est une agence conseil en performance marketing qui accompagne 200 clients sur des problématiques data &amp; digitales grâce à ses expertises: acquisition, social media, marketing CRM, consulting et data science</a:t>
            </a:r>
            <a:r>
              <a:rPr lang="fr-FR" sz="1600" dirty="0"/>
              <a:t> »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F67268-20ED-48E4-A36F-28243180C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58" y="765260"/>
            <a:ext cx="2576513" cy="20240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7869BD-F7D0-4746-9ED2-B488D114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95" y="746711"/>
            <a:ext cx="2562225" cy="20426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>
            <a:off x="6012133" y="3828322"/>
            <a:ext cx="50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casser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silos dans des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organisations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complexes?</a:t>
            </a:r>
            <a:endParaRPr dirty="0"/>
          </a:p>
        </p:txBody>
      </p:sp>
      <p:sp>
        <p:nvSpPr>
          <p:cNvPr id="172" name="Google Shape;172;p4"/>
          <p:cNvSpPr/>
          <p:nvPr/>
        </p:nvSpPr>
        <p:spPr>
          <a:xfrm>
            <a:off x="5704323" y="3978445"/>
            <a:ext cx="260975" cy="257965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749699" y="3961870"/>
            <a:ext cx="251776" cy="228556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5506328" y="972423"/>
            <a:ext cx="439906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SOMMAIRE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5626069" y="1903498"/>
            <a:ext cx="656593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Focus sur 3 retours </a:t>
            </a:r>
            <a:r>
              <a:rPr lang="en-US" sz="2400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d’expérience</a:t>
            </a: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permettant</a:t>
            </a: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b="1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une</a:t>
            </a:r>
            <a:r>
              <a:rPr lang="en-US" sz="2400" b="1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b="1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meilleure</a:t>
            </a:r>
            <a:r>
              <a:rPr lang="en-US" sz="2400" b="1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gestion de la customer journey </a:t>
            </a: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à travers </a:t>
            </a:r>
            <a:r>
              <a:rPr lang="en-US" sz="2400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une</a:t>
            </a: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approche</a:t>
            </a:r>
            <a:r>
              <a:rPr lang="en-US" sz="2400" dirty="0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 data marketing accessible et source de </a:t>
            </a:r>
            <a:r>
              <a:rPr lang="en-US" sz="2400" dirty="0" err="1">
                <a:solidFill>
                  <a:srgbClr val="757575"/>
                </a:solidFill>
                <a:latin typeface="Roboto"/>
                <a:ea typeface="Roboto"/>
                <a:sym typeface="Roboto"/>
              </a:rPr>
              <a:t>revenu</a:t>
            </a:r>
            <a:endParaRPr dirty="0"/>
          </a:p>
        </p:txBody>
      </p:sp>
      <p:sp>
        <p:nvSpPr>
          <p:cNvPr id="176" name="Google Shape;176;p4"/>
          <p:cNvSpPr/>
          <p:nvPr/>
        </p:nvSpPr>
        <p:spPr>
          <a:xfrm>
            <a:off x="5727217" y="1737211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012132" y="4500458"/>
            <a:ext cx="54020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avoir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un usage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tactique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de la technique?</a:t>
            </a:r>
            <a:endParaRPr dirty="0"/>
          </a:p>
        </p:txBody>
      </p:sp>
      <p:sp>
        <p:nvSpPr>
          <p:cNvPr id="178" name="Google Shape;178;p4"/>
          <p:cNvSpPr/>
          <p:nvPr/>
        </p:nvSpPr>
        <p:spPr>
          <a:xfrm>
            <a:off x="5704323" y="4718067"/>
            <a:ext cx="260975" cy="257965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5749699" y="4701492"/>
            <a:ext cx="251776" cy="228556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77;p4">
            <a:extLst>
              <a:ext uri="{FF2B5EF4-FFF2-40B4-BE49-F238E27FC236}">
                <a16:creationId xmlns:a16="http://schemas.microsoft.com/office/drawing/2014/main" id="{E58AFD63-7E71-4174-B3F5-3C36A8EF285D}"/>
              </a:ext>
            </a:extLst>
          </p:cNvPr>
          <p:cNvSpPr/>
          <p:nvPr/>
        </p:nvSpPr>
        <p:spPr>
          <a:xfrm>
            <a:off x="6015942" y="5167208"/>
            <a:ext cx="54020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réconcilier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onlines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offlines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via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approche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éditeur</a:t>
            </a:r>
            <a:r>
              <a:rPr lang="en-US" sz="1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?</a:t>
            </a:r>
            <a:endParaRPr dirty="0"/>
          </a:p>
        </p:txBody>
      </p:sp>
      <p:sp>
        <p:nvSpPr>
          <p:cNvPr id="15" name="Google Shape;178;p4">
            <a:extLst>
              <a:ext uri="{FF2B5EF4-FFF2-40B4-BE49-F238E27FC236}">
                <a16:creationId xmlns:a16="http://schemas.microsoft.com/office/drawing/2014/main" id="{9CB18324-1579-4434-8BCF-6B19A3969BD8}"/>
              </a:ext>
            </a:extLst>
          </p:cNvPr>
          <p:cNvSpPr/>
          <p:nvPr/>
        </p:nvSpPr>
        <p:spPr>
          <a:xfrm>
            <a:off x="5708133" y="5373387"/>
            <a:ext cx="260975" cy="257965"/>
          </a:xfrm>
          <a:prstGeom prst="ellipse">
            <a:avLst/>
          </a:prstGeom>
          <a:noFill/>
          <a:ln w="25400" cap="flat" cmpd="sng">
            <a:solidFill>
              <a:srgbClr val="7727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79;p4">
            <a:extLst>
              <a:ext uri="{FF2B5EF4-FFF2-40B4-BE49-F238E27FC236}">
                <a16:creationId xmlns:a16="http://schemas.microsoft.com/office/drawing/2014/main" id="{6CC6EA1C-3A9F-483A-9982-A3392FA957B1}"/>
              </a:ext>
            </a:extLst>
          </p:cNvPr>
          <p:cNvSpPr/>
          <p:nvPr/>
        </p:nvSpPr>
        <p:spPr>
          <a:xfrm>
            <a:off x="5753509" y="5368242"/>
            <a:ext cx="251776" cy="228556"/>
          </a:xfrm>
          <a:custGeom>
            <a:avLst/>
            <a:gdLst/>
            <a:ahLst/>
            <a:cxnLst/>
            <a:rect l="l" t="t" r="r" b="b"/>
            <a:pathLst>
              <a:path w="62" h="57" extrusionOk="0">
                <a:moveTo>
                  <a:pt x="59" y="2"/>
                </a:moveTo>
                <a:cubicBezTo>
                  <a:pt x="56" y="0"/>
                  <a:pt x="53" y="1"/>
                  <a:pt x="51" y="3"/>
                </a:cubicBezTo>
                <a:cubicBezTo>
                  <a:pt x="21" y="39"/>
                  <a:pt x="21" y="39"/>
                  <a:pt x="21" y="39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6"/>
                  <a:pt x="6" y="26"/>
                  <a:pt x="3" y="27"/>
                </a:cubicBezTo>
                <a:cubicBezTo>
                  <a:pt x="1" y="29"/>
                  <a:pt x="0" y="32"/>
                  <a:pt x="2" y="35"/>
                </a:cubicBezTo>
                <a:cubicBezTo>
                  <a:pt x="22" y="57"/>
                  <a:pt x="22" y="57"/>
                  <a:pt x="22" y="57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7"/>
                  <a:pt x="62" y="4"/>
                  <a:pt x="59" y="2"/>
                </a:cubicBezTo>
                <a:close/>
              </a:path>
            </a:pathLst>
          </a:custGeom>
          <a:solidFill>
            <a:srgbClr val="FF1E8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age 9" descr="Une image contenant jouet, table&#10;&#10;Description générée automatiquement">
            <a:extLst>
              <a:ext uri="{FF2B5EF4-FFF2-40B4-BE49-F238E27FC236}">
                <a16:creationId xmlns:a16="http://schemas.microsoft.com/office/drawing/2014/main" id="{2DA03942-E846-4B5E-AB10-A566DE03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6395" y="494987"/>
            <a:ext cx="6651806" cy="4988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/>
        </p:nvSpPr>
        <p:spPr>
          <a:xfrm>
            <a:off x="970221" y="498242"/>
            <a:ext cx="967600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LA DIFFICILE COMMUNICATION </a:t>
            </a:r>
            <a:r>
              <a:rPr lang="en-US" sz="4400" b="1" dirty="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ENTRE WEB &amp; CRM</a:t>
            </a:r>
            <a:endParaRPr sz="44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1088468" y="1880227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11FB82-617F-4811-9051-37035A72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40" y="2129822"/>
            <a:ext cx="9686960" cy="39335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E04990-219A-4791-8249-9BFBB00CFDAB}"/>
              </a:ext>
            </a:extLst>
          </p:cNvPr>
          <p:cNvSpPr txBox="1"/>
          <p:nvPr/>
        </p:nvSpPr>
        <p:spPr>
          <a:xfrm>
            <a:off x="7213399" y="5147692"/>
            <a:ext cx="4738525" cy="523220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La moitié </a:t>
            </a:r>
            <a:r>
              <a:rPr lang="fr-F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des entreprises </a:t>
            </a:r>
            <a:r>
              <a:rPr lang="fr-FR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exploite moins de 25%</a:t>
            </a:r>
            <a:r>
              <a:rPr lang="fr-F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de la donnée collectée et analysée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6DEC2-7E1A-4792-8BB5-F8747D2C787B}"/>
              </a:ext>
            </a:extLst>
          </p:cNvPr>
          <p:cNvSpPr/>
          <p:nvPr/>
        </p:nvSpPr>
        <p:spPr>
          <a:xfrm>
            <a:off x="4260195" y="2498006"/>
            <a:ext cx="3843899" cy="5232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85% </a:t>
            </a:r>
            <a:r>
              <a:rPr lang="fr-F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des directeurs marketing ne réconcilient pas les données </a:t>
            </a:r>
            <a:r>
              <a:rPr lang="fr-FR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offline et online</a:t>
            </a:r>
            <a:endParaRPr lang="fr-FR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7391850-E319-41CD-9265-2AE7986F196C}"/>
              </a:ext>
            </a:extLst>
          </p:cNvPr>
          <p:cNvSpPr/>
          <p:nvPr/>
        </p:nvSpPr>
        <p:spPr>
          <a:xfrm>
            <a:off x="390048" y="2129822"/>
            <a:ext cx="4274527" cy="3933521"/>
          </a:xfrm>
          <a:prstGeom prst="ellipse">
            <a:avLst/>
          </a:prstGeom>
          <a:solidFill>
            <a:schemeClr val="accent1"/>
          </a:solidFill>
          <a:ln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D16E6C-4787-4DFA-9120-B0C7BA5EBAF4}"/>
              </a:ext>
            </a:extLst>
          </p:cNvPr>
          <p:cNvSpPr/>
          <p:nvPr/>
        </p:nvSpPr>
        <p:spPr>
          <a:xfrm>
            <a:off x="5867184" y="3583924"/>
            <a:ext cx="5122207" cy="7386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75% des marques ne possèdent pas la solution technologique </a:t>
            </a:r>
            <a:r>
              <a:rPr lang="fr-F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ou ne l’exploitent pas efficacement pour offrir une parfaite expérience de marketing digital one-to-one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6E7E70-4E58-4636-AA4B-D5ED356E98C9}"/>
              </a:ext>
            </a:extLst>
          </p:cNvPr>
          <p:cNvSpPr txBox="1"/>
          <p:nvPr/>
        </p:nvSpPr>
        <p:spPr>
          <a:xfrm>
            <a:off x="632631" y="2770448"/>
            <a:ext cx="3744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Silotage des parcours clients :</a:t>
            </a:r>
          </a:p>
          <a:p>
            <a:pPr algn="ctr"/>
            <a:r>
              <a:rPr lang="fr-FR" sz="2800" b="1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algn="ctr"/>
            <a:r>
              <a:rPr lang="fr-FR" sz="2800" b="1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Comment réconcilier le CRM Marketing et le web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/>
          <p:nvPr/>
        </p:nvSpPr>
        <p:spPr>
          <a:xfrm>
            <a:off x="530722" y="952318"/>
            <a:ext cx="410211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LES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ENJEUX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931" y="6287033"/>
            <a:ext cx="1505814" cy="80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203918">
            <a:off x="-625106" y="-438922"/>
            <a:ext cx="2601000" cy="2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4166" y="-716504"/>
            <a:ext cx="234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3"/>
          <p:cNvSpPr/>
          <p:nvPr/>
        </p:nvSpPr>
        <p:spPr>
          <a:xfrm>
            <a:off x="530722" y="239886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414;p32">
            <a:extLst>
              <a:ext uri="{FF2B5EF4-FFF2-40B4-BE49-F238E27FC236}">
                <a16:creationId xmlns:a16="http://schemas.microsoft.com/office/drawing/2014/main" id="{397CBFE6-4E92-4E29-9953-4B75FBD089BE}"/>
              </a:ext>
            </a:extLst>
          </p:cNvPr>
          <p:cNvSpPr/>
          <p:nvPr/>
        </p:nvSpPr>
        <p:spPr>
          <a:xfrm>
            <a:off x="1603869" y="4701876"/>
            <a:ext cx="3253338" cy="10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01. VUE UNIFIEE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6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Comprendre ses parcours clients pour gérer au mieux l’animation marketing</a:t>
            </a:r>
            <a:endParaRPr sz="9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0" name="Google Shape;414;p32">
            <a:extLst>
              <a:ext uri="{FF2B5EF4-FFF2-40B4-BE49-F238E27FC236}">
                <a16:creationId xmlns:a16="http://schemas.microsoft.com/office/drawing/2014/main" id="{E5DB38DB-62C2-45E7-8390-30311DE97F47}"/>
              </a:ext>
            </a:extLst>
          </p:cNvPr>
          <p:cNvSpPr/>
          <p:nvPr/>
        </p:nvSpPr>
        <p:spPr>
          <a:xfrm>
            <a:off x="5065857" y="4701877"/>
            <a:ext cx="3177939" cy="10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02. OPTIMISATION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6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Identifier les leviers de croissance et assurer une meilleure allocation budgétaire</a:t>
            </a:r>
            <a:endParaRPr sz="9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1" name="Google Shape;414;p32">
            <a:extLst>
              <a:ext uri="{FF2B5EF4-FFF2-40B4-BE49-F238E27FC236}">
                <a16:creationId xmlns:a16="http://schemas.microsoft.com/office/drawing/2014/main" id="{778D74B4-7300-4754-A621-BE709B381A37}"/>
              </a:ext>
            </a:extLst>
          </p:cNvPr>
          <p:cNvSpPr/>
          <p:nvPr/>
        </p:nvSpPr>
        <p:spPr>
          <a:xfrm>
            <a:off x="8260522" y="4701877"/>
            <a:ext cx="3486978" cy="10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E5874"/>
              </a:buClr>
              <a:buSzPts val="2200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 Light" charset="0"/>
                <a:cs typeface="Roboto Light" charset="0"/>
                <a:sym typeface="Roboto"/>
              </a:rPr>
              <a:t>03. PERSONNALISATION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Roboto"/>
              <a:ea typeface="Roboto Light" charset="0"/>
              <a:cs typeface="Roboto Light" charset="0"/>
              <a:sym typeface="Roboto"/>
            </a:endParaRPr>
          </a:p>
          <a:p>
            <a:pPr>
              <a:lnSpc>
                <a:spcPct val="130000"/>
              </a:lnSpc>
              <a:buClr>
                <a:srgbClr val="355979"/>
              </a:buClr>
              <a:buSzPts val="2000"/>
            </a:pPr>
            <a:r>
              <a:rPr lang="fr-FR" sz="1600" dirty="0">
                <a:solidFill>
                  <a:srgbClr val="142F3E"/>
                </a:solidFill>
                <a:latin typeface="Roboto" charset="0"/>
                <a:ea typeface="Roboto" charset="0"/>
                <a:cs typeface="Roboto" charset="0"/>
                <a:sym typeface="Roboto Condensed Light"/>
              </a:rPr>
              <a:t>Assurer une communication adaptée aux profils des audiences</a:t>
            </a:r>
            <a:endParaRPr sz="900" dirty="0">
              <a:solidFill>
                <a:srgbClr val="142F3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64CDFC1-453D-4EE5-AA1F-302DB2BFA33B}"/>
              </a:ext>
            </a:extLst>
          </p:cNvPr>
          <p:cNvSpPr/>
          <p:nvPr/>
        </p:nvSpPr>
        <p:spPr>
          <a:xfrm>
            <a:off x="1924882" y="2656260"/>
            <a:ext cx="1669312" cy="166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D1FD7B6-EF80-4BC8-A047-02FFBB8DBA12}"/>
              </a:ext>
            </a:extLst>
          </p:cNvPr>
          <p:cNvSpPr/>
          <p:nvPr/>
        </p:nvSpPr>
        <p:spPr>
          <a:xfrm>
            <a:off x="5023213" y="2705767"/>
            <a:ext cx="1669312" cy="1669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B4B90D4-888C-4347-9C52-A979B6113786}"/>
              </a:ext>
            </a:extLst>
          </p:cNvPr>
          <p:cNvSpPr/>
          <p:nvPr/>
        </p:nvSpPr>
        <p:spPr>
          <a:xfrm>
            <a:off x="8072907" y="2725184"/>
            <a:ext cx="1669312" cy="166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D0634E2D-B8AF-48FC-B825-63430BF74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795" y="2956554"/>
            <a:ext cx="1159486" cy="115948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719A946-5E71-47B8-AF01-0AADBF5FE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882" y="2971471"/>
            <a:ext cx="1098919" cy="1098919"/>
          </a:xfrm>
          <a:prstGeom prst="rect">
            <a:avLst/>
          </a:prstGeom>
        </p:spPr>
      </p:pic>
      <p:pic>
        <p:nvPicPr>
          <p:cNvPr id="47" name="Image 46" descr="Une image contenant objet&#10;&#10;Description générée automatiquement">
            <a:extLst>
              <a:ext uri="{FF2B5EF4-FFF2-40B4-BE49-F238E27FC236}">
                <a16:creationId xmlns:a16="http://schemas.microsoft.com/office/drawing/2014/main" id="{FE0075A2-1E9C-4F9B-87D0-D3BAD4DB9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706" y="2890883"/>
            <a:ext cx="1234600" cy="12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33;p17">
            <a:extLst>
              <a:ext uri="{FF2B5EF4-FFF2-40B4-BE49-F238E27FC236}">
                <a16:creationId xmlns:a16="http://schemas.microsoft.com/office/drawing/2014/main" id="{D5E05A65-77CD-4095-9626-3DB43D891CA0}"/>
              </a:ext>
            </a:extLst>
          </p:cNvPr>
          <p:cNvSpPr/>
          <p:nvPr/>
        </p:nvSpPr>
        <p:spPr>
          <a:xfrm>
            <a:off x="5254172" y="1256627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7457301" y="3478683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4" name="Google Shape;5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42971" cy="55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7"/>
          <p:cNvSpPr/>
          <p:nvPr/>
        </p:nvSpPr>
        <p:spPr>
          <a:xfrm>
            <a:off x="7457301" y="1256627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FF1E8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6" name="Google Shape;536;p17"/>
          <p:cNvGrpSpPr/>
          <p:nvPr/>
        </p:nvGrpSpPr>
        <p:grpSpPr>
          <a:xfrm>
            <a:off x="7603201" y="2033463"/>
            <a:ext cx="1772041" cy="1203520"/>
            <a:chOff x="17947650" y="2151493"/>
            <a:chExt cx="3553404" cy="2413371"/>
          </a:xfrm>
        </p:grpSpPr>
        <p:sp>
          <p:nvSpPr>
            <p:cNvPr id="537" name="Google Shape;537;p17"/>
            <p:cNvSpPr/>
            <p:nvPr/>
          </p:nvSpPr>
          <p:spPr>
            <a:xfrm>
              <a:off x="17947650" y="3268884"/>
              <a:ext cx="3553404" cy="1295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Dégradation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l’image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de marque</a:t>
              </a:r>
              <a:endParaRPr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17"/>
            <p:cNvSpPr txBox="1"/>
            <p:nvPr/>
          </p:nvSpPr>
          <p:spPr>
            <a:xfrm>
              <a:off x="18011445" y="2151493"/>
              <a:ext cx="3309466" cy="1117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Irritants</a:t>
              </a:r>
              <a:endParaRPr sz="16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39" name="Google Shape;539;p17"/>
          <p:cNvSpPr/>
          <p:nvPr/>
        </p:nvSpPr>
        <p:spPr>
          <a:xfrm>
            <a:off x="9647988" y="3474979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FF1E8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0" name="Google Shape;540;p17"/>
          <p:cNvGrpSpPr/>
          <p:nvPr/>
        </p:nvGrpSpPr>
        <p:grpSpPr>
          <a:xfrm>
            <a:off x="9793887" y="4208271"/>
            <a:ext cx="2052002" cy="1247064"/>
            <a:chOff x="17947650" y="2064177"/>
            <a:chExt cx="4114799" cy="2500687"/>
          </a:xfrm>
        </p:grpSpPr>
        <p:sp>
          <p:nvSpPr>
            <p:cNvPr id="541" name="Google Shape;541;p17"/>
            <p:cNvSpPr/>
            <p:nvPr/>
          </p:nvSpPr>
          <p:spPr>
            <a:xfrm>
              <a:off x="17947650" y="3268885"/>
              <a:ext cx="4114799" cy="1295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Vue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parcelaire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des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parcours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clients</a:t>
              </a:r>
              <a:endParaRPr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17"/>
            <p:cNvSpPr txBox="1"/>
            <p:nvPr/>
          </p:nvSpPr>
          <p:spPr>
            <a:xfrm>
              <a:off x="18011445" y="2064177"/>
              <a:ext cx="3309466" cy="111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Connaissance client</a:t>
              </a:r>
              <a:endParaRPr sz="16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43" name="Google Shape;543;p17"/>
          <p:cNvSpPr/>
          <p:nvPr/>
        </p:nvSpPr>
        <p:spPr>
          <a:xfrm>
            <a:off x="5254172" y="3478129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0433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4" name="Google Shape;544;p17"/>
          <p:cNvGrpSpPr/>
          <p:nvPr/>
        </p:nvGrpSpPr>
        <p:grpSpPr>
          <a:xfrm>
            <a:off x="5280326" y="4178764"/>
            <a:ext cx="2123254" cy="1279721"/>
            <a:chOff x="17707532" y="1998691"/>
            <a:chExt cx="4257678" cy="2566173"/>
          </a:xfrm>
        </p:grpSpPr>
        <p:sp>
          <p:nvSpPr>
            <p:cNvPr id="545" name="Google Shape;545;p17"/>
            <p:cNvSpPr/>
            <p:nvPr/>
          </p:nvSpPr>
          <p:spPr>
            <a:xfrm>
              <a:off x="17707532" y="3268885"/>
              <a:ext cx="4257678" cy="1295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Difficulté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à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animer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des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parcours</a:t>
              </a: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cross-sell / upsell</a:t>
              </a:r>
              <a:endParaRPr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17"/>
            <p:cNvSpPr txBox="1"/>
            <p:nvPr/>
          </p:nvSpPr>
          <p:spPr>
            <a:xfrm>
              <a:off x="18011445" y="1998691"/>
              <a:ext cx="3309466" cy="111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ROI insuffisant</a:t>
              </a:r>
              <a:endParaRPr sz="16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47" name="Google Shape;547;p17"/>
          <p:cNvGrpSpPr/>
          <p:nvPr/>
        </p:nvGrpSpPr>
        <p:grpSpPr>
          <a:xfrm>
            <a:off x="5400072" y="2033464"/>
            <a:ext cx="1772041" cy="1203520"/>
            <a:chOff x="17947650" y="2151493"/>
            <a:chExt cx="3553404" cy="2413373"/>
          </a:xfrm>
        </p:grpSpPr>
        <p:sp>
          <p:nvSpPr>
            <p:cNvPr id="548" name="Google Shape;548;p17"/>
            <p:cNvSpPr/>
            <p:nvPr/>
          </p:nvSpPr>
          <p:spPr>
            <a:xfrm>
              <a:off x="17947650" y="3268885"/>
              <a:ext cx="3553404" cy="1295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bg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Hyperciblage</a:t>
              </a: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des </a:t>
              </a:r>
              <a:r>
                <a:rPr lang="en-US" sz="1200" b="1" dirty="0" err="1">
                  <a:solidFill>
                    <a:schemeClr val="bg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mêmes</a:t>
              </a: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audiences</a:t>
              </a:r>
            </a:p>
          </p:txBody>
        </p:sp>
        <p:sp>
          <p:nvSpPr>
            <p:cNvPr id="549" name="Google Shape;549;p17"/>
            <p:cNvSpPr txBox="1"/>
            <p:nvPr/>
          </p:nvSpPr>
          <p:spPr>
            <a:xfrm>
              <a:off x="18011445" y="2151493"/>
              <a:ext cx="3309466" cy="1117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fr-FR" sz="16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Pression commerciale</a:t>
              </a:r>
            </a:p>
          </p:txBody>
        </p:sp>
      </p:grpSp>
      <p:grpSp>
        <p:nvGrpSpPr>
          <p:cNvPr id="550" name="Google Shape;550;p17"/>
          <p:cNvGrpSpPr/>
          <p:nvPr/>
        </p:nvGrpSpPr>
        <p:grpSpPr>
          <a:xfrm>
            <a:off x="7559656" y="4222306"/>
            <a:ext cx="2052002" cy="1236179"/>
            <a:chOff x="17860334" y="2086006"/>
            <a:chExt cx="4114799" cy="2478859"/>
          </a:xfrm>
        </p:grpSpPr>
        <p:sp>
          <p:nvSpPr>
            <p:cNvPr id="551" name="Google Shape;551;p17"/>
            <p:cNvSpPr/>
            <p:nvPr/>
          </p:nvSpPr>
          <p:spPr>
            <a:xfrm>
              <a:off x="17860334" y="3268886"/>
              <a:ext cx="4114799" cy="1295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Mix-marketing non </a:t>
              </a:r>
              <a:r>
                <a:rPr lang="en-US" sz="1200" b="1" dirty="0" err="1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adapté</a:t>
              </a:r>
              <a:r>
                <a:rPr lang="en-US" sz="1200" b="1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 aux </a:t>
              </a:r>
              <a:r>
                <a:rPr lang="en-US" sz="1200" b="1" dirty="0" err="1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enjeux</a:t>
              </a:r>
              <a:r>
                <a:rPr lang="en-US" sz="1200" b="1" dirty="0">
                  <a:solidFill>
                    <a:srgbClr val="919BA8"/>
                  </a:solidFill>
                  <a:latin typeface="Roboto"/>
                  <a:ea typeface="Roboto"/>
                  <a:cs typeface="Roboto"/>
                  <a:sym typeface="Roboto"/>
                </a:rPr>
                <a:t> marketing</a:t>
              </a:r>
              <a:endParaRPr sz="1200" b="1" dirty="0">
                <a:solidFill>
                  <a:srgbClr val="919BA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17"/>
            <p:cNvSpPr txBox="1"/>
            <p:nvPr/>
          </p:nvSpPr>
          <p:spPr>
            <a:xfrm>
              <a:off x="18011445" y="2086006"/>
              <a:ext cx="3587568" cy="1117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chemeClr val="accent6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Investissements non pertinents</a:t>
              </a:r>
              <a:endParaRPr sz="1600" b="1" dirty="0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53" name="Google Shape;553;p17"/>
          <p:cNvSpPr/>
          <p:nvPr/>
        </p:nvSpPr>
        <p:spPr>
          <a:xfrm>
            <a:off x="9647988" y="1253478"/>
            <a:ext cx="2052002" cy="2071526"/>
          </a:xfrm>
          <a:prstGeom prst="roundRect">
            <a:avLst>
              <a:gd name="adj" fmla="val 2033"/>
            </a:avLst>
          </a:prstGeom>
          <a:solidFill>
            <a:srgbClr val="0433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54" name="Google Shape;554;p17"/>
          <p:cNvGrpSpPr/>
          <p:nvPr/>
        </p:nvGrpSpPr>
        <p:grpSpPr>
          <a:xfrm>
            <a:off x="9793888" y="2030314"/>
            <a:ext cx="1772041" cy="1203520"/>
            <a:chOff x="17947650" y="2151493"/>
            <a:chExt cx="3553404" cy="2413371"/>
          </a:xfrm>
        </p:grpSpPr>
        <p:sp>
          <p:nvSpPr>
            <p:cNvPr id="555" name="Google Shape;555;p17"/>
            <p:cNvSpPr/>
            <p:nvPr/>
          </p:nvSpPr>
          <p:spPr>
            <a:xfrm>
              <a:off x="17947650" y="3268884"/>
              <a:ext cx="3553404" cy="1295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Messages non </a:t>
              </a:r>
              <a:r>
                <a:rPr lang="en-US" sz="1200" b="1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personnalisés</a:t>
              </a:r>
              <a:endParaRPr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17"/>
            <p:cNvSpPr txBox="1"/>
            <p:nvPr/>
          </p:nvSpPr>
          <p:spPr>
            <a:xfrm>
              <a:off x="18011445" y="2151493"/>
              <a:ext cx="3309466" cy="1117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Parcours incohérents</a:t>
              </a:r>
              <a:endParaRPr sz="16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58" name="Google Shape;558;p17"/>
          <p:cNvSpPr txBox="1"/>
          <p:nvPr/>
        </p:nvSpPr>
        <p:spPr>
          <a:xfrm>
            <a:off x="370178" y="2317794"/>
            <a:ext cx="385898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Pour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l’utilisateur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final,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l’expérience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proposée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déceptive</a:t>
            </a:r>
            <a:endParaRPr lang="en-US" sz="2000" b="1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Pour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l’équipe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marketing, les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scenarii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actionnés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sont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sous-</a:t>
            </a:r>
            <a:r>
              <a:rPr lang="en-US" sz="2000" b="1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optimaux</a:t>
            </a:r>
            <a:r>
              <a:rPr lang="en-US" sz="2000" b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17"/>
          <p:cNvSpPr/>
          <p:nvPr/>
        </p:nvSpPr>
        <p:spPr>
          <a:xfrm>
            <a:off x="284954" y="2150407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64" name="Google Shape;564;p17"/>
          <p:cNvGrpSpPr/>
          <p:nvPr/>
        </p:nvGrpSpPr>
        <p:grpSpPr>
          <a:xfrm>
            <a:off x="5455111" y="3671449"/>
            <a:ext cx="408648" cy="504002"/>
            <a:chOff x="5035550" y="4886326"/>
            <a:chExt cx="1905000" cy="2349500"/>
          </a:xfrm>
        </p:grpSpPr>
        <p:sp>
          <p:nvSpPr>
            <p:cNvPr id="565" name="Google Shape;565;p17"/>
            <p:cNvSpPr/>
            <p:nvPr/>
          </p:nvSpPr>
          <p:spPr>
            <a:xfrm>
              <a:off x="5035550" y="4886326"/>
              <a:ext cx="1905000" cy="2349500"/>
            </a:xfrm>
            <a:custGeom>
              <a:avLst/>
              <a:gdLst/>
              <a:ahLst/>
              <a:cxnLst/>
              <a:rect l="l" t="t" r="r" b="b"/>
              <a:pathLst>
                <a:path w="1282" h="1579" extrusionOk="0">
                  <a:moveTo>
                    <a:pt x="1087" y="185"/>
                  </a:moveTo>
                  <a:cubicBezTo>
                    <a:pt x="961" y="64"/>
                    <a:pt x="795" y="0"/>
                    <a:pt x="620" y="6"/>
                  </a:cubicBezTo>
                  <a:cubicBezTo>
                    <a:pt x="300" y="17"/>
                    <a:pt x="37" y="265"/>
                    <a:pt x="6" y="583"/>
                  </a:cubicBezTo>
                  <a:cubicBezTo>
                    <a:pt x="0" y="644"/>
                    <a:pt x="3" y="705"/>
                    <a:pt x="14" y="765"/>
                  </a:cubicBezTo>
                  <a:cubicBezTo>
                    <a:pt x="15" y="768"/>
                    <a:pt x="16" y="775"/>
                    <a:pt x="19" y="787"/>
                  </a:cubicBezTo>
                  <a:cubicBezTo>
                    <a:pt x="29" y="830"/>
                    <a:pt x="43" y="872"/>
                    <a:pt x="61" y="912"/>
                  </a:cubicBezTo>
                  <a:cubicBezTo>
                    <a:pt x="126" y="1065"/>
                    <a:pt x="268" y="1301"/>
                    <a:pt x="573" y="1554"/>
                  </a:cubicBezTo>
                  <a:cubicBezTo>
                    <a:pt x="594" y="1571"/>
                    <a:pt x="618" y="1579"/>
                    <a:pt x="643" y="1579"/>
                  </a:cubicBezTo>
                  <a:cubicBezTo>
                    <a:pt x="667" y="1579"/>
                    <a:pt x="692" y="1571"/>
                    <a:pt x="712" y="1554"/>
                  </a:cubicBezTo>
                  <a:cubicBezTo>
                    <a:pt x="1017" y="1301"/>
                    <a:pt x="1159" y="1065"/>
                    <a:pt x="1224" y="912"/>
                  </a:cubicBezTo>
                  <a:cubicBezTo>
                    <a:pt x="1242" y="872"/>
                    <a:pt x="1257" y="830"/>
                    <a:pt x="1266" y="787"/>
                  </a:cubicBezTo>
                  <a:cubicBezTo>
                    <a:pt x="1269" y="775"/>
                    <a:pt x="1270" y="768"/>
                    <a:pt x="1271" y="765"/>
                  </a:cubicBezTo>
                  <a:cubicBezTo>
                    <a:pt x="1278" y="726"/>
                    <a:pt x="1282" y="685"/>
                    <a:pt x="1282" y="645"/>
                  </a:cubicBezTo>
                  <a:cubicBezTo>
                    <a:pt x="1282" y="470"/>
                    <a:pt x="1212" y="307"/>
                    <a:pt x="1087" y="185"/>
                  </a:cubicBezTo>
                  <a:close/>
                  <a:moveTo>
                    <a:pt x="1157" y="745"/>
                  </a:moveTo>
                  <a:cubicBezTo>
                    <a:pt x="1157" y="746"/>
                    <a:pt x="1157" y="746"/>
                    <a:pt x="1157" y="747"/>
                  </a:cubicBezTo>
                  <a:cubicBezTo>
                    <a:pt x="1156" y="749"/>
                    <a:pt x="1156" y="753"/>
                    <a:pt x="1154" y="760"/>
                  </a:cubicBezTo>
                  <a:cubicBezTo>
                    <a:pt x="1154" y="761"/>
                    <a:pt x="1154" y="761"/>
                    <a:pt x="1154" y="761"/>
                  </a:cubicBezTo>
                  <a:cubicBezTo>
                    <a:pt x="1146" y="797"/>
                    <a:pt x="1134" y="832"/>
                    <a:pt x="1119" y="865"/>
                  </a:cubicBezTo>
                  <a:cubicBezTo>
                    <a:pt x="1118" y="866"/>
                    <a:pt x="1118" y="866"/>
                    <a:pt x="1118" y="867"/>
                  </a:cubicBezTo>
                  <a:cubicBezTo>
                    <a:pt x="1059" y="1007"/>
                    <a:pt x="928" y="1224"/>
                    <a:pt x="643" y="1462"/>
                  </a:cubicBezTo>
                  <a:cubicBezTo>
                    <a:pt x="358" y="1224"/>
                    <a:pt x="227" y="1007"/>
                    <a:pt x="168" y="867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52" y="832"/>
                    <a:pt x="140" y="797"/>
                    <a:pt x="132" y="761"/>
                  </a:cubicBezTo>
                  <a:cubicBezTo>
                    <a:pt x="132" y="760"/>
                    <a:pt x="132" y="760"/>
                    <a:pt x="132" y="760"/>
                  </a:cubicBezTo>
                  <a:cubicBezTo>
                    <a:pt x="130" y="753"/>
                    <a:pt x="129" y="749"/>
                    <a:pt x="129" y="747"/>
                  </a:cubicBezTo>
                  <a:cubicBezTo>
                    <a:pt x="129" y="746"/>
                    <a:pt x="129" y="746"/>
                    <a:pt x="129" y="745"/>
                  </a:cubicBezTo>
                  <a:cubicBezTo>
                    <a:pt x="118" y="695"/>
                    <a:pt x="116" y="644"/>
                    <a:pt x="121" y="594"/>
                  </a:cubicBezTo>
                  <a:cubicBezTo>
                    <a:pt x="146" y="333"/>
                    <a:pt x="362" y="130"/>
                    <a:pt x="624" y="121"/>
                  </a:cubicBezTo>
                  <a:cubicBezTo>
                    <a:pt x="767" y="116"/>
                    <a:pt x="903" y="168"/>
                    <a:pt x="1007" y="268"/>
                  </a:cubicBezTo>
                  <a:cubicBezTo>
                    <a:pt x="1110" y="368"/>
                    <a:pt x="1167" y="502"/>
                    <a:pt x="1167" y="645"/>
                  </a:cubicBezTo>
                  <a:cubicBezTo>
                    <a:pt x="1167" y="679"/>
                    <a:pt x="1164" y="712"/>
                    <a:pt x="1157" y="745"/>
                  </a:cubicBezTo>
                  <a:close/>
                  <a:moveTo>
                    <a:pt x="1157" y="745"/>
                  </a:moveTo>
                  <a:cubicBezTo>
                    <a:pt x="1157" y="745"/>
                    <a:pt x="1157" y="745"/>
                    <a:pt x="1157" y="7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5483225" y="5349876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1" y="0"/>
                  </a:moveTo>
                  <a:cubicBezTo>
                    <a:pt x="153" y="0"/>
                    <a:pt x="0" y="153"/>
                    <a:pt x="0" y="341"/>
                  </a:cubicBezTo>
                  <a:cubicBezTo>
                    <a:pt x="0" y="529"/>
                    <a:pt x="153" y="681"/>
                    <a:pt x="341" y="681"/>
                  </a:cubicBezTo>
                  <a:cubicBezTo>
                    <a:pt x="372" y="681"/>
                    <a:pt x="398" y="655"/>
                    <a:pt x="398" y="624"/>
                  </a:cubicBezTo>
                  <a:cubicBezTo>
                    <a:pt x="398" y="592"/>
                    <a:pt x="372" y="566"/>
                    <a:pt x="341" y="566"/>
                  </a:cubicBezTo>
                  <a:cubicBezTo>
                    <a:pt x="216" y="566"/>
                    <a:pt x="115" y="465"/>
                    <a:pt x="115" y="341"/>
                  </a:cubicBezTo>
                  <a:cubicBezTo>
                    <a:pt x="115" y="217"/>
                    <a:pt x="216" y="115"/>
                    <a:pt x="341" y="115"/>
                  </a:cubicBezTo>
                  <a:cubicBezTo>
                    <a:pt x="465" y="115"/>
                    <a:pt x="566" y="217"/>
                    <a:pt x="566" y="341"/>
                  </a:cubicBezTo>
                  <a:cubicBezTo>
                    <a:pt x="566" y="394"/>
                    <a:pt x="547" y="446"/>
                    <a:pt x="512" y="487"/>
                  </a:cubicBezTo>
                  <a:cubicBezTo>
                    <a:pt x="491" y="511"/>
                    <a:pt x="494" y="547"/>
                    <a:pt x="518" y="568"/>
                  </a:cubicBezTo>
                  <a:cubicBezTo>
                    <a:pt x="542" y="589"/>
                    <a:pt x="579" y="586"/>
                    <a:pt x="599" y="562"/>
                  </a:cubicBezTo>
                  <a:cubicBezTo>
                    <a:pt x="652" y="500"/>
                    <a:pt x="681" y="422"/>
                    <a:pt x="681" y="341"/>
                  </a:cubicBezTo>
                  <a:cubicBezTo>
                    <a:pt x="681" y="153"/>
                    <a:pt x="528" y="0"/>
                    <a:pt x="341" y="0"/>
                  </a:cubicBezTo>
                  <a:close/>
                  <a:moveTo>
                    <a:pt x="341" y="0"/>
                  </a:move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9" name="Google Shape;569;p17"/>
          <p:cNvGrpSpPr/>
          <p:nvPr/>
        </p:nvGrpSpPr>
        <p:grpSpPr>
          <a:xfrm>
            <a:off x="9823988" y="1451325"/>
            <a:ext cx="408648" cy="504002"/>
            <a:chOff x="5035550" y="4886326"/>
            <a:chExt cx="1905000" cy="2349500"/>
          </a:xfrm>
        </p:grpSpPr>
        <p:sp>
          <p:nvSpPr>
            <p:cNvPr id="570" name="Google Shape;570;p17"/>
            <p:cNvSpPr/>
            <p:nvPr/>
          </p:nvSpPr>
          <p:spPr>
            <a:xfrm>
              <a:off x="5035550" y="4886326"/>
              <a:ext cx="1905000" cy="2349500"/>
            </a:xfrm>
            <a:custGeom>
              <a:avLst/>
              <a:gdLst/>
              <a:ahLst/>
              <a:cxnLst/>
              <a:rect l="l" t="t" r="r" b="b"/>
              <a:pathLst>
                <a:path w="1282" h="1579" extrusionOk="0">
                  <a:moveTo>
                    <a:pt x="1087" y="185"/>
                  </a:moveTo>
                  <a:cubicBezTo>
                    <a:pt x="961" y="64"/>
                    <a:pt x="795" y="0"/>
                    <a:pt x="620" y="6"/>
                  </a:cubicBezTo>
                  <a:cubicBezTo>
                    <a:pt x="300" y="17"/>
                    <a:pt x="37" y="265"/>
                    <a:pt x="6" y="583"/>
                  </a:cubicBezTo>
                  <a:cubicBezTo>
                    <a:pt x="0" y="644"/>
                    <a:pt x="3" y="705"/>
                    <a:pt x="14" y="765"/>
                  </a:cubicBezTo>
                  <a:cubicBezTo>
                    <a:pt x="15" y="768"/>
                    <a:pt x="16" y="775"/>
                    <a:pt x="19" y="787"/>
                  </a:cubicBezTo>
                  <a:cubicBezTo>
                    <a:pt x="29" y="830"/>
                    <a:pt x="43" y="872"/>
                    <a:pt x="61" y="912"/>
                  </a:cubicBezTo>
                  <a:cubicBezTo>
                    <a:pt x="126" y="1065"/>
                    <a:pt x="268" y="1301"/>
                    <a:pt x="573" y="1554"/>
                  </a:cubicBezTo>
                  <a:cubicBezTo>
                    <a:pt x="594" y="1571"/>
                    <a:pt x="618" y="1579"/>
                    <a:pt x="643" y="1579"/>
                  </a:cubicBezTo>
                  <a:cubicBezTo>
                    <a:pt x="667" y="1579"/>
                    <a:pt x="692" y="1571"/>
                    <a:pt x="712" y="1554"/>
                  </a:cubicBezTo>
                  <a:cubicBezTo>
                    <a:pt x="1017" y="1301"/>
                    <a:pt x="1159" y="1065"/>
                    <a:pt x="1224" y="912"/>
                  </a:cubicBezTo>
                  <a:cubicBezTo>
                    <a:pt x="1242" y="872"/>
                    <a:pt x="1257" y="830"/>
                    <a:pt x="1266" y="787"/>
                  </a:cubicBezTo>
                  <a:cubicBezTo>
                    <a:pt x="1269" y="775"/>
                    <a:pt x="1270" y="768"/>
                    <a:pt x="1271" y="765"/>
                  </a:cubicBezTo>
                  <a:cubicBezTo>
                    <a:pt x="1278" y="726"/>
                    <a:pt x="1282" y="685"/>
                    <a:pt x="1282" y="645"/>
                  </a:cubicBezTo>
                  <a:cubicBezTo>
                    <a:pt x="1282" y="470"/>
                    <a:pt x="1212" y="307"/>
                    <a:pt x="1087" y="185"/>
                  </a:cubicBezTo>
                  <a:close/>
                  <a:moveTo>
                    <a:pt x="1157" y="745"/>
                  </a:moveTo>
                  <a:cubicBezTo>
                    <a:pt x="1157" y="746"/>
                    <a:pt x="1157" y="746"/>
                    <a:pt x="1157" y="747"/>
                  </a:cubicBezTo>
                  <a:cubicBezTo>
                    <a:pt x="1156" y="749"/>
                    <a:pt x="1156" y="753"/>
                    <a:pt x="1154" y="760"/>
                  </a:cubicBezTo>
                  <a:cubicBezTo>
                    <a:pt x="1154" y="761"/>
                    <a:pt x="1154" y="761"/>
                    <a:pt x="1154" y="761"/>
                  </a:cubicBezTo>
                  <a:cubicBezTo>
                    <a:pt x="1146" y="797"/>
                    <a:pt x="1134" y="832"/>
                    <a:pt x="1119" y="865"/>
                  </a:cubicBezTo>
                  <a:cubicBezTo>
                    <a:pt x="1118" y="866"/>
                    <a:pt x="1118" y="866"/>
                    <a:pt x="1118" y="867"/>
                  </a:cubicBezTo>
                  <a:cubicBezTo>
                    <a:pt x="1059" y="1007"/>
                    <a:pt x="928" y="1224"/>
                    <a:pt x="643" y="1462"/>
                  </a:cubicBezTo>
                  <a:cubicBezTo>
                    <a:pt x="358" y="1224"/>
                    <a:pt x="227" y="1007"/>
                    <a:pt x="168" y="867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52" y="832"/>
                    <a:pt x="140" y="797"/>
                    <a:pt x="132" y="761"/>
                  </a:cubicBezTo>
                  <a:cubicBezTo>
                    <a:pt x="132" y="760"/>
                    <a:pt x="132" y="760"/>
                    <a:pt x="132" y="760"/>
                  </a:cubicBezTo>
                  <a:cubicBezTo>
                    <a:pt x="130" y="753"/>
                    <a:pt x="129" y="749"/>
                    <a:pt x="129" y="747"/>
                  </a:cubicBezTo>
                  <a:cubicBezTo>
                    <a:pt x="129" y="746"/>
                    <a:pt x="129" y="746"/>
                    <a:pt x="129" y="745"/>
                  </a:cubicBezTo>
                  <a:cubicBezTo>
                    <a:pt x="118" y="695"/>
                    <a:pt x="116" y="644"/>
                    <a:pt x="121" y="594"/>
                  </a:cubicBezTo>
                  <a:cubicBezTo>
                    <a:pt x="146" y="333"/>
                    <a:pt x="362" y="130"/>
                    <a:pt x="624" y="121"/>
                  </a:cubicBezTo>
                  <a:cubicBezTo>
                    <a:pt x="767" y="116"/>
                    <a:pt x="903" y="168"/>
                    <a:pt x="1007" y="268"/>
                  </a:cubicBezTo>
                  <a:cubicBezTo>
                    <a:pt x="1110" y="368"/>
                    <a:pt x="1167" y="502"/>
                    <a:pt x="1167" y="645"/>
                  </a:cubicBezTo>
                  <a:cubicBezTo>
                    <a:pt x="1167" y="679"/>
                    <a:pt x="1164" y="712"/>
                    <a:pt x="1157" y="745"/>
                  </a:cubicBezTo>
                  <a:close/>
                  <a:moveTo>
                    <a:pt x="1157" y="745"/>
                  </a:moveTo>
                  <a:cubicBezTo>
                    <a:pt x="1157" y="745"/>
                    <a:pt x="1157" y="745"/>
                    <a:pt x="1157" y="7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5483225" y="5349876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1" y="0"/>
                  </a:moveTo>
                  <a:cubicBezTo>
                    <a:pt x="153" y="0"/>
                    <a:pt x="0" y="153"/>
                    <a:pt x="0" y="341"/>
                  </a:cubicBezTo>
                  <a:cubicBezTo>
                    <a:pt x="0" y="529"/>
                    <a:pt x="153" y="681"/>
                    <a:pt x="341" y="681"/>
                  </a:cubicBezTo>
                  <a:cubicBezTo>
                    <a:pt x="372" y="681"/>
                    <a:pt x="398" y="655"/>
                    <a:pt x="398" y="624"/>
                  </a:cubicBezTo>
                  <a:cubicBezTo>
                    <a:pt x="398" y="592"/>
                    <a:pt x="372" y="566"/>
                    <a:pt x="341" y="566"/>
                  </a:cubicBezTo>
                  <a:cubicBezTo>
                    <a:pt x="216" y="566"/>
                    <a:pt x="115" y="465"/>
                    <a:pt x="115" y="341"/>
                  </a:cubicBezTo>
                  <a:cubicBezTo>
                    <a:pt x="115" y="217"/>
                    <a:pt x="216" y="115"/>
                    <a:pt x="341" y="115"/>
                  </a:cubicBezTo>
                  <a:cubicBezTo>
                    <a:pt x="465" y="115"/>
                    <a:pt x="566" y="217"/>
                    <a:pt x="566" y="341"/>
                  </a:cubicBezTo>
                  <a:cubicBezTo>
                    <a:pt x="566" y="394"/>
                    <a:pt x="547" y="446"/>
                    <a:pt x="512" y="487"/>
                  </a:cubicBezTo>
                  <a:cubicBezTo>
                    <a:pt x="491" y="511"/>
                    <a:pt x="494" y="547"/>
                    <a:pt x="518" y="568"/>
                  </a:cubicBezTo>
                  <a:cubicBezTo>
                    <a:pt x="542" y="589"/>
                    <a:pt x="579" y="586"/>
                    <a:pt x="599" y="562"/>
                  </a:cubicBezTo>
                  <a:cubicBezTo>
                    <a:pt x="652" y="500"/>
                    <a:pt x="681" y="422"/>
                    <a:pt x="681" y="341"/>
                  </a:cubicBezTo>
                  <a:cubicBezTo>
                    <a:pt x="681" y="153"/>
                    <a:pt x="528" y="0"/>
                    <a:pt x="341" y="0"/>
                  </a:cubicBezTo>
                  <a:close/>
                  <a:moveTo>
                    <a:pt x="341" y="0"/>
                  </a:move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72" name="Google Shape;5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17899">
            <a:off x="24946" y="-235881"/>
            <a:ext cx="1478307" cy="89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312" y="-228283"/>
            <a:ext cx="918000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57;p17">
            <a:extLst>
              <a:ext uri="{FF2B5EF4-FFF2-40B4-BE49-F238E27FC236}">
                <a16:creationId xmlns:a16="http://schemas.microsoft.com/office/drawing/2014/main" id="{EB01D29E-708E-41D4-A21C-0E6F431EE245}"/>
              </a:ext>
            </a:extLst>
          </p:cNvPr>
          <p:cNvSpPr txBox="1"/>
          <p:nvPr/>
        </p:nvSpPr>
        <p:spPr>
          <a:xfrm>
            <a:off x="164500" y="761635"/>
            <a:ext cx="544022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LES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lang="en-US" sz="4400" dirty="0">
              <a:solidFill>
                <a:srgbClr val="4B4B4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DIFFICULTES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26" name="Picture 2" descr="Résultat de recherche d'images pour &quot;icon business&quot;&quot;">
            <a:extLst>
              <a:ext uri="{FF2B5EF4-FFF2-40B4-BE49-F238E27FC236}">
                <a16:creationId xmlns:a16="http://schemas.microsoft.com/office/drawing/2014/main" id="{1D48124E-8008-4211-89E8-B8BCE3A12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35" b="77744"/>
          <a:stretch/>
        </p:blipFill>
        <p:spPr bwMode="auto">
          <a:xfrm>
            <a:off x="5768408" y="1345160"/>
            <a:ext cx="815674" cy="6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icon business&quot;&quot;">
            <a:extLst>
              <a:ext uri="{FF2B5EF4-FFF2-40B4-BE49-F238E27FC236}">
                <a16:creationId xmlns:a16="http://schemas.microsoft.com/office/drawing/2014/main" id="{6AC4CF1D-992D-474C-9B36-F378D73AB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6" t="-1118" r="18818" b="74407"/>
          <a:stretch/>
        </p:blipFill>
        <p:spPr bwMode="auto">
          <a:xfrm>
            <a:off x="8188136" y="1232056"/>
            <a:ext cx="737760" cy="8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icon business&quot;&quot;">
            <a:extLst>
              <a:ext uri="{FF2B5EF4-FFF2-40B4-BE49-F238E27FC236}">
                <a16:creationId xmlns:a16="http://schemas.microsoft.com/office/drawing/2014/main" id="{44914902-0D1F-43BA-8BFA-2A0AF2D52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7" t="60267" r="1717" b="16232"/>
          <a:stretch/>
        </p:blipFill>
        <p:spPr bwMode="auto">
          <a:xfrm>
            <a:off x="10302912" y="3621517"/>
            <a:ext cx="636723" cy="6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ésultat de recherche d'images pour &quot;icon business&quot;&quot;">
            <a:extLst>
              <a:ext uri="{FF2B5EF4-FFF2-40B4-BE49-F238E27FC236}">
                <a16:creationId xmlns:a16="http://schemas.microsoft.com/office/drawing/2014/main" id="{E6EC1CC7-7F8A-45F0-B0EA-485178DF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2" t="59873" r="35598" b="15667"/>
          <a:stretch/>
        </p:blipFill>
        <p:spPr bwMode="auto">
          <a:xfrm>
            <a:off x="8112599" y="3643295"/>
            <a:ext cx="522902" cy="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ésultat de recherche d'images pour &quot;icon business&quot;&quot;">
            <a:extLst>
              <a:ext uri="{FF2B5EF4-FFF2-40B4-BE49-F238E27FC236}">
                <a16:creationId xmlns:a16="http://schemas.microsoft.com/office/drawing/2014/main" id="{90F331F5-7B73-4D25-8F7A-7B93151F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t="62124" r="50612" b="15608"/>
          <a:stretch/>
        </p:blipFill>
        <p:spPr bwMode="auto">
          <a:xfrm>
            <a:off x="5871730" y="3734495"/>
            <a:ext cx="609029" cy="5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Résultat de recherche d'images pour &quot;icon business&quot;&quot;">
            <a:extLst>
              <a:ext uri="{FF2B5EF4-FFF2-40B4-BE49-F238E27FC236}">
                <a16:creationId xmlns:a16="http://schemas.microsoft.com/office/drawing/2014/main" id="{D9310B98-D417-4E3D-AE81-7B0E5E1F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5" t="30361" r="18975" b="45179"/>
          <a:stretch/>
        </p:blipFill>
        <p:spPr bwMode="auto">
          <a:xfrm>
            <a:off x="10428437" y="1500804"/>
            <a:ext cx="522902" cy="5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76C7A8E0-8FA5-4E15-AA10-B8596C881C32}"/>
              </a:ext>
            </a:extLst>
          </p:cNvPr>
          <p:cNvSpPr/>
          <p:nvPr/>
        </p:nvSpPr>
        <p:spPr>
          <a:xfrm rot="5400000">
            <a:off x="4703671" y="4029538"/>
            <a:ext cx="388945" cy="4245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E4770C06-7B90-4CD2-A838-81AAF8991A86}"/>
              </a:ext>
            </a:extLst>
          </p:cNvPr>
          <p:cNvSpPr/>
          <p:nvPr/>
        </p:nvSpPr>
        <p:spPr>
          <a:xfrm rot="5400000">
            <a:off x="4697696" y="2504862"/>
            <a:ext cx="388945" cy="4245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9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/>
        </p:nvSpPr>
        <p:spPr>
          <a:xfrm>
            <a:off x="970221" y="1151386"/>
            <a:ext cx="512577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1. </a:t>
            </a:r>
            <a:r>
              <a:rPr lang="fr-FR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GOUVERNANCE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970222" y="3048128"/>
            <a:ext cx="5125778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Comment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casser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les silos dans des </a:t>
            </a:r>
            <a:r>
              <a:rPr lang="en-US" sz="2000" dirty="0" err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organisations</a:t>
            </a:r>
            <a:r>
              <a:rPr lang="en-US" sz="20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complexes 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Global vs local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Marketing vs Commerce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CRM vs Web</a:t>
            </a:r>
            <a:endParaRPr i="1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071368" y="2622323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Espace réservé pour une image  18" descr="Une image contenant jouet, neige&#10;&#10;Description générée automatiquement">
            <a:extLst>
              <a:ext uri="{FF2B5EF4-FFF2-40B4-BE49-F238E27FC236}">
                <a16:creationId xmlns:a16="http://schemas.microsoft.com/office/drawing/2014/main" id="{1F9CD86E-AFDC-42CD-AB4D-78A017CEB34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3072" r="13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74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42971" cy="565371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7"/>
          <p:cNvSpPr/>
          <p:nvPr/>
        </p:nvSpPr>
        <p:spPr>
          <a:xfrm>
            <a:off x="650873" y="2390328"/>
            <a:ext cx="1649073" cy="97632"/>
          </a:xfrm>
          <a:custGeom>
            <a:avLst/>
            <a:gdLst/>
            <a:ahLst/>
            <a:cxnLst/>
            <a:rect l="l" t="t" r="r" b="b"/>
            <a:pathLst>
              <a:path w="1649073" h="97632" extrusionOk="0">
                <a:moveTo>
                  <a:pt x="1289050" y="48815"/>
                </a:moveTo>
                <a:lnTo>
                  <a:pt x="1289050" y="48816"/>
                </a:lnTo>
                <a:lnTo>
                  <a:pt x="1289050" y="48816"/>
                </a:lnTo>
                <a:close/>
                <a:moveTo>
                  <a:pt x="0" y="48815"/>
                </a:moveTo>
                <a:lnTo>
                  <a:pt x="0" y="48816"/>
                </a:lnTo>
                <a:lnTo>
                  <a:pt x="0" y="48816"/>
                </a:lnTo>
                <a:close/>
                <a:moveTo>
                  <a:pt x="1337866" y="0"/>
                </a:moveTo>
                <a:lnTo>
                  <a:pt x="1600257" y="0"/>
                </a:lnTo>
                <a:cubicBezTo>
                  <a:pt x="1627217" y="0"/>
                  <a:pt x="1649073" y="21856"/>
                  <a:pt x="1649073" y="48816"/>
                </a:cubicBezTo>
                <a:lnTo>
                  <a:pt x="1649072" y="48816"/>
                </a:lnTo>
                <a:cubicBezTo>
                  <a:pt x="1649072" y="75776"/>
                  <a:pt x="1627216" y="97632"/>
                  <a:pt x="1600256" y="97632"/>
                </a:cubicBezTo>
                <a:lnTo>
                  <a:pt x="1337866" y="97631"/>
                </a:lnTo>
                <a:cubicBezTo>
                  <a:pt x="1324386" y="97631"/>
                  <a:pt x="1312182" y="92167"/>
                  <a:pt x="1303348" y="83333"/>
                </a:cubicBezTo>
                <a:lnTo>
                  <a:pt x="1289050" y="48816"/>
                </a:lnTo>
                <a:lnTo>
                  <a:pt x="1303348" y="14298"/>
                </a:lnTo>
                <a:cubicBezTo>
                  <a:pt x="1312182" y="5464"/>
                  <a:pt x="1324386" y="0"/>
                  <a:pt x="1337866" y="0"/>
                </a:cubicBezTo>
                <a:close/>
                <a:moveTo>
                  <a:pt x="48816" y="0"/>
                </a:moveTo>
                <a:lnTo>
                  <a:pt x="1195785" y="0"/>
                </a:lnTo>
                <a:cubicBezTo>
                  <a:pt x="1222745" y="0"/>
                  <a:pt x="1244601" y="21856"/>
                  <a:pt x="1244601" y="48816"/>
                </a:cubicBezTo>
                <a:lnTo>
                  <a:pt x="1244600" y="48816"/>
                </a:lnTo>
                <a:cubicBezTo>
                  <a:pt x="1244600" y="75776"/>
                  <a:pt x="1222744" y="97632"/>
                  <a:pt x="1195784" y="97632"/>
                </a:cubicBezTo>
                <a:lnTo>
                  <a:pt x="48816" y="97631"/>
                </a:lnTo>
                <a:cubicBezTo>
                  <a:pt x="35336" y="97631"/>
                  <a:pt x="23132" y="92167"/>
                  <a:pt x="14298" y="83333"/>
                </a:cubicBezTo>
                <a:lnTo>
                  <a:pt x="0" y="48816"/>
                </a:lnTo>
                <a:lnTo>
                  <a:pt x="14298" y="14298"/>
                </a:lnTo>
                <a:cubicBezTo>
                  <a:pt x="23132" y="5464"/>
                  <a:pt x="35336" y="0"/>
                  <a:pt x="48816" y="0"/>
                </a:cubicBezTo>
                <a:close/>
              </a:path>
            </a:pathLst>
          </a:custGeom>
          <a:solidFill>
            <a:srgbClr val="FF1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2" name="Google Shape;5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17899">
            <a:off x="215937" y="272861"/>
            <a:ext cx="1478307" cy="89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312" y="-228283"/>
            <a:ext cx="918000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57;p17">
            <a:extLst>
              <a:ext uri="{FF2B5EF4-FFF2-40B4-BE49-F238E27FC236}">
                <a16:creationId xmlns:a16="http://schemas.microsoft.com/office/drawing/2014/main" id="{EB01D29E-708E-41D4-A21C-0E6F431EE245}"/>
              </a:ext>
            </a:extLst>
          </p:cNvPr>
          <p:cNvSpPr txBox="1"/>
          <p:nvPr/>
        </p:nvSpPr>
        <p:spPr>
          <a:xfrm>
            <a:off x="299356" y="1550763"/>
            <a:ext cx="54402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LES</a:t>
            </a:r>
            <a:r>
              <a:rPr lang="en-US" sz="4400" dirty="0">
                <a:solidFill>
                  <a:srgbClr val="0433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>
                <a:solidFill>
                  <a:srgbClr val="4B4B4B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b="1" dirty="0">
                <a:solidFill>
                  <a:srgbClr val="FF1E82"/>
                </a:solidFill>
                <a:latin typeface="Roboto Slab"/>
                <a:ea typeface="Roboto Slab"/>
                <a:cs typeface="Roboto Slab"/>
                <a:sym typeface="Roboto Slab"/>
              </a:rPr>
              <a:t>ENJEUX</a:t>
            </a:r>
            <a:endParaRPr sz="4400" b="1" dirty="0">
              <a:solidFill>
                <a:srgbClr val="FF1E8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DEF612-38CB-470D-BE2A-19235F8D546B}"/>
              </a:ext>
            </a:extLst>
          </p:cNvPr>
          <p:cNvSpPr txBox="1"/>
          <p:nvPr/>
        </p:nvSpPr>
        <p:spPr>
          <a:xfrm>
            <a:off x="210074" y="2956338"/>
            <a:ext cx="42203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« Au-delà du vœu pieux d’avoir une organisation agile et </a:t>
            </a:r>
            <a:r>
              <a:rPr lang="fr-FR" sz="2200" i="1" dirty="0" err="1">
                <a:latin typeface="Roboto" panose="020B0604020202020204" charset="0"/>
                <a:ea typeface="Roboto" panose="020B0604020202020204" charset="0"/>
              </a:rPr>
              <a:t>désilotée</a:t>
            </a:r>
            <a:r>
              <a:rPr lang="fr-FR" sz="2200" i="1" dirty="0">
                <a:latin typeface="Roboto" panose="020B0604020202020204" charset="0"/>
                <a:ea typeface="Roboto" panose="020B0604020202020204" charset="0"/>
              </a:rPr>
              <a:t>, comment empiriquement mettre en place les conditions de sa réalisation </a:t>
            </a:r>
            <a:r>
              <a:rPr lang="fr-FR" sz="2200" dirty="0">
                <a:latin typeface="Roboto" panose="020B0604020202020204" charset="0"/>
                <a:ea typeface="Roboto" panose="020B0604020202020204" charset="0"/>
              </a:rPr>
              <a:t>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BEC92D-3CD3-418F-9644-F74624352CB5}"/>
              </a:ext>
            </a:extLst>
          </p:cNvPr>
          <p:cNvSpPr txBox="1"/>
          <p:nvPr/>
        </p:nvSpPr>
        <p:spPr>
          <a:xfrm>
            <a:off x="6388100" y="4802180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</a:rPr>
              <a:t>L’utilisation du </a:t>
            </a:r>
            <a:r>
              <a:rPr lang="fr-FR" sz="2800" i="1" dirty="0" err="1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</a:rPr>
              <a:t>nudge</a:t>
            </a:r>
            <a:endParaRPr lang="fr-FR" sz="2800" i="1" dirty="0">
              <a:solidFill>
                <a:schemeClr val="accent3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fr-FR" sz="1800" i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Ex: Cigarettes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F07463B-3352-4394-96E8-F464D212D89F}"/>
              </a:ext>
            </a:extLst>
          </p:cNvPr>
          <p:cNvSpPr txBox="1"/>
          <p:nvPr/>
        </p:nvSpPr>
        <p:spPr>
          <a:xfrm>
            <a:off x="6388100" y="3405180"/>
            <a:ext cx="580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433FF"/>
                </a:solidFill>
                <a:latin typeface="Roboto" panose="020B0604020202020204" charset="0"/>
                <a:ea typeface="Roboto" panose="020B0604020202020204" charset="0"/>
              </a:rPr>
              <a:t>L’émergence de super généralistes</a:t>
            </a:r>
          </a:p>
          <a:p>
            <a:r>
              <a:rPr lang="fr-FR" sz="1800" i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Ex: profil commercial/marketing</a:t>
            </a:r>
            <a:endParaRPr lang="fr-FR" sz="2800" i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3ED1FD6-E5B0-4885-9F48-004479E9A8A2}"/>
              </a:ext>
            </a:extLst>
          </p:cNvPr>
          <p:cNvSpPr txBox="1"/>
          <p:nvPr/>
        </p:nvSpPr>
        <p:spPr>
          <a:xfrm>
            <a:off x="6388100" y="1970080"/>
            <a:ext cx="580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</a:rPr>
              <a:t>La data dans le comex</a:t>
            </a:r>
          </a:p>
          <a:p>
            <a:r>
              <a:rPr lang="fr-FR" sz="1800" i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Ex: Accor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511DA28-5A2E-476B-9D22-DE2647890B7F}"/>
              </a:ext>
            </a:extLst>
          </p:cNvPr>
          <p:cNvSpPr txBox="1"/>
          <p:nvPr/>
        </p:nvSpPr>
        <p:spPr>
          <a:xfrm>
            <a:off x="6388100" y="608418"/>
            <a:ext cx="580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433FF"/>
                </a:solidFill>
                <a:latin typeface="Roboto" panose="020B0604020202020204" charset="0"/>
                <a:ea typeface="Roboto" panose="020B0604020202020204" charset="0"/>
              </a:rPr>
              <a:t>Le saut technologique</a:t>
            </a:r>
          </a:p>
          <a:p>
            <a:r>
              <a:rPr lang="fr-FR" sz="1800" i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Ex: Plus belle la vie</a:t>
            </a:r>
            <a:endParaRPr lang="fr-FR" sz="2800" i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8CC282-0717-4F3F-AC16-9535981E1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002" y="660535"/>
            <a:ext cx="885066" cy="885066"/>
          </a:xfrm>
          <a:prstGeom prst="rect">
            <a:avLst/>
          </a:prstGeom>
        </p:spPr>
      </p:pic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32EC7155-DBDA-4D52-8251-01DE6A59C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551" y="1984666"/>
            <a:ext cx="885066" cy="885066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F9E071-D560-499F-AEDC-F7A2823F6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351" y="3430580"/>
            <a:ext cx="772517" cy="772517"/>
          </a:xfrm>
          <a:prstGeom prst="rect">
            <a:avLst/>
          </a:prstGeom>
        </p:spPr>
      </p:pic>
      <p:pic>
        <p:nvPicPr>
          <p:cNvPr id="12" name="Image 11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F326D82-21D7-4A3B-9F55-136533F59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276" y="4768651"/>
            <a:ext cx="885066" cy="885066"/>
          </a:xfrm>
          <a:prstGeom prst="rect">
            <a:avLst/>
          </a:prstGeom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id="{01F055D8-FD7C-43A1-AB0A-8ED45BB59A71}"/>
              </a:ext>
            </a:extLst>
          </p:cNvPr>
          <p:cNvSpPr/>
          <p:nvPr/>
        </p:nvSpPr>
        <p:spPr>
          <a:xfrm>
            <a:off x="4885707" y="457468"/>
            <a:ext cx="1295801" cy="1241044"/>
          </a:xfrm>
          <a:prstGeom prst="ellipse">
            <a:avLst/>
          </a:prstGeom>
          <a:noFill/>
          <a:ln w="38100"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2D1FA82-3A65-416C-AFE7-5E2DD3B0D2B5}"/>
              </a:ext>
            </a:extLst>
          </p:cNvPr>
          <p:cNvSpPr/>
          <p:nvPr/>
        </p:nvSpPr>
        <p:spPr>
          <a:xfrm>
            <a:off x="4893749" y="1802293"/>
            <a:ext cx="1295801" cy="12410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E39D34E-A953-47A3-AC17-0AE7615C9D3D}"/>
              </a:ext>
            </a:extLst>
          </p:cNvPr>
          <p:cNvSpPr/>
          <p:nvPr/>
        </p:nvSpPr>
        <p:spPr>
          <a:xfrm>
            <a:off x="4898407" y="3226068"/>
            <a:ext cx="1295801" cy="1241044"/>
          </a:xfrm>
          <a:prstGeom prst="ellipse">
            <a:avLst/>
          </a:prstGeom>
          <a:noFill/>
          <a:ln w="38100"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1A460DE-E9F1-4B1F-9229-4BF8ECAEC697}"/>
              </a:ext>
            </a:extLst>
          </p:cNvPr>
          <p:cNvSpPr/>
          <p:nvPr/>
        </p:nvSpPr>
        <p:spPr>
          <a:xfrm>
            <a:off x="4906449" y="4570893"/>
            <a:ext cx="1295801" cy="12410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67009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tal innovation 2019">
      <a:dk1>
        <a:srgbClr val="2C2C2C"/>
      </a:dk1>
      <a:lt1>
        <a:srgbClr val="FFFFFF"/>
      </a:lt1>
      <a:dk2>
        <a:srgbClr val="FFFFFF"/>
      </a:dk2>
      <a:lt2>
        <a:srgbClr val="F2F2F2"/>
      </a:lt2>
      <a:accent1>
        <a:srgbClr val="0433FF"/>
      </a:accent1>
      <a:accent2>
        <a:srgbClr val="77274A"/>
      </a:accent2>
      <a:accent3>
        <a:srgbClr val="FF1E82"/>
      </a:accent3>
      <a:accent4>
        <a:srgbClr val="7C7978"/>
      </a:accent4>
      <a:accent5>
        <a:srgbClr val="BBE6F4"/>
      </a:accent5>
      <a:accent6>
        <a:srgbClr val="3C5A66"/>
      </a:accent6>
      <a:hlink>
        <a:srgbClr val="0433F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1416</Words>
  <Application>Microsoft Office PowerPoint</Application>
  <PresentationFormat>Grand écran</PresentationFormat>
  <Paragraphs>254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Roboto Light</vt:lpstr>
      <vt:lpstr>Bw Mitga</vt:lpstr>
      <vt:lpstr>Segoe UI</vt:lpstr>
      <vt:lpstr>Helvetica Neue Light</vt:lpstr>
      <vt:lpstr>Roboto Medium</vt:lpstr>
      <vt:lpstr>Arial</vt:lpstr>
      <vt:lpstr>Calibri</vt:lpstr>
      <vt:lpstr>Roboto</vt:lpstr>
      <vt:lpstr>Wingdings</vt:lpstr>
      <vt:lpstr>Open Sans</vt:lpstr>
      <vt:lpstr>Roboto Slab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www.madridnyc.com</dc:creator>
  <cp:lastModifiedBy>Jérémy LACOSTE</cp:lastModifiedBy>
  <cp:revision>60</cp:revision>
  <dcterms:created xsi:type="dcterms:W3CDTF">2018-11-06T00:42:49Z</dcterms:created>
  <dcterms:modified xsi:type="dcterms:W3CDTF">2019-11-22T08:15:58Z</dcterms:modified>
</cp:coreProperties>
</file>